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1"/>
  </p:notesMasterIdLst>
  <p:sldIdLst>
    <p:sldId id="256" r:id="rId2"/>
    <p:sldId id="257" r:id="rId3"/>
    <p:sldId id="308" r:id="rId4"/>
    <p:sldId id="309" r:id="rId5"/>
    <p:sldId id="310" r:id="rId6"/>
    <p:sldId id="346" r:id="rId7"/>
    <p:sldId id="311" r:id="rId8"/>
    <p:sldId id="312" r:id="rId9"/>
    <p:sldId id="301" r:id="rId10"/>
    <p:sldId id="313" r:id="rId11"/>
    <p:sldId id="265" r:id="rId12"/>
    <p:sldId id="266" r:id="rId13"/>
    <p:sldId id="267" r:id="rId14"/>
    <p:sldId id="268" r:id="rId15"/>
    <p:sldId id="269" r:id="rId16"/>
    <p:sldId id="314" r:id="rId17"/>
    <p:sldId id="272" r:id="rId18"/>
    <p:sldId id="273" r:id="rId19"/>
    <p:sldId id="271" r:id="rId20"/>
    <p:sldId id="315" r:id="rId21"/>
    <p:sldId id="275" r:id="rId22"/>
    <p:sldId id="302" r:id="rId23"/>
    <p:sldId id="316" r:id="rId24"/>
    <p:sldId id="277" r:id="rId25"/>
    <p:sldId id="278" r:id="rId26"/>
    <p:sldId id="317" r:id="rId27"/>
    <p:sldId id="318" r:id="rId28"/>
    <p:sldId id="279" r:id="rId29"/>
    <p:sldId id="319" r:id="rId30"/>
    <p:sldId id="320" r:id="rId31"/>
    <p:sldId id="321" r:id="rId32"/>
    <p:sldId id="322" r:id="rId33"/>
    <p:sldId id="323" r:id="rId34"/>
    <p:sldId id="340" r:id="rId35"/>
    <p:sldId id="284" r:id="rId36"/>
    <p:sldId id="306" r:id="rId37"/>
    <p:sldId id="328" r:id="rId38"/>
    <p:sldId id="330" r:id="rId39"/>
    <p:sldId id="285" r:id="rId40"/>
    <p:sldId id="307" r:id="rId41"/>
    <p:sldId id="332" r:id="rId42"/>
    <p:sldId id="333" r:id="rId43"/>
    <p:sldId id="283" r:id="rId44"/>
    <p:sldId id="305" r:id="rId45"/>
    <p:sldId id="334" r:id="rId46"/>
    <p:sldId id="335" r:id="rId47"/>
    <p:sldId id="282" r:id="rId48"/>
    <p:sldId id="304" r:id="rId49"/>
    <p:sldId id="336" r:id="rId50"/>
    <p:sldId id="337" r:id="rId51"/>
    <p:sldId id="281" r:id="rId52"/>
    <p:sldId id="303" r:id="rId53"/>
    <p:sldId id="338" r:id="rId54"/>
    <p:sldId id="339" r:id="rId55"/>
    <p:sldId id="341" r:id="rId56"/>
    <p:sldId id="342" r:id="rId57"/>
    <p:sldId id="288" r:id="rId58"/>
    <p:sldId id="344" r:id="rId59"/>
    <p:sldId id="34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5C47"/>
    <a:srgbClr val="FF4152"/>
    <a:srgbClr val="282C34"/>
    <a:srgbClr val="1C8FCC"/>
    <a:srgbClr val="88C005"/>
    <a:srgbClr val="914188"/>
    <a:srgbClr val="2C2C33"/>
    <a:srgbClr val="15DCF0"/>
    <a:srgbClr val="5E515E"/>
    <a:srgbClr val="5DAC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423" autoAdjust="0"/>
    <p:restoredTop sz="71490"/>
  </p:normalViewPr>
  <p:slideViewPr>
    <p:cSldViewPr snapToGrid="0" snapToObjects="1">
      <p:cViewPr varScale="1">
        <p:scale>
          <a:sx n="98" d="100"/>
          <a:sy n="98" d="100"/>
        </p:scale>
        <p:origin x="2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6A4AB-FBF9-0A41-BDCC-1944A57FC01D}" type="datetimeFigureOut">
              <a:rPr lang="en-US" smtClean="0"/>
              <a:t>8/30/2016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46FE3-B0D6-CC45-B8F9-F258F7450E99}" type="slidenum">
              <a:rPr lang="en-US" smtClean="0"/>
              <a:t>‹#›</a:t>
            </a:fld>
            <a:endParaRPr lang="en-US"/>
          </a:p>
        </p:txBody>
      </p:sp>
    </p:spTree>
    <p:extLst>
      <p:ext uri="{BB962C8B-B14F-4D97-AF65-F5344CB8AC3E}">
        <p14:creationId xmlns:p14="http://schemas.microsoft.com/office/powerpoint/2010/main" val="211713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developer.microsoft.com/en-us/windows/holographic/spatial_mapping"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developer.microsoft.com/en-us/windows/holographic/Gestures.html#navigation" TargetMode="External"/><Relationship Id="rId5" Type="http://schemas.openxmlformats.org/officeDocument/2006/relationships/hyperlink" Target="https://developer.microsoft.com/en-us/windows/holographic/Gestures.html#manipulation" TargetMode="External"/><Relationship Id="rId4" Type="http://schemas.openxmlformats.org/officeDocument/2006/relationships/hyperlink" Target="https://developer.microsoft.com/en-us/windows/holographic/gestures"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eveloper.microsoft.com/en-us/windows/holographic/gaze"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developer.microsoft.com/en-us/windows/holographic/Working_with_accessories.html#hololens_clicker"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developer.microsoft.com/en-us/windows/holographic/gesture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msdn.microsoft.com/en-us/library/windows/apps/mt185615.aspx" TargetMode="External"/><Relationship Id="rId4" Type="http://schemas.openxmlformats.org/officeDocument/2006/relationships/hyperlink" Target="https://developer.microsoft.com/en-us/windows/holographic/gaz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developer.microsoft.com/en-us/windows/holographic/hologram"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Introduce yourself and provide a</a:t>
            </a:r>
            <a:r>
              <a:rPr lang="en-US" sz="1200" b="0" i="0" kern="1200" baseline="0" dirty="0">
                <a:solidFill>
                  <a:schemeClr val="tx1"/>
                </a:solidFill>
                <a:effectLst/>
                <a:latin typeface="+mn-lt"/>
                <a:ea typeface="+mn-ea"/>
                <a:cs typeface="+mn-cs"/>
              </a:rPr>
              <a:t> brief introduction to the Microsoft Tech Talk series.</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1</a:t>
            </a:fld>
            <a:endParaRPr lang="en-US"/>
          </a:p>
        </p:txBody>
      </p:sp>
    </p:spTree>
    <p:extLst>
      <p:ext uri="{BB962C8B-B14F-4D97-AF65-F5344CB8AC3E}">
        <p14:creationId xmlns:p14="http://schemas.microsoft.com/office/powerpoint/2010/main" val="2043623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With an understanding of past VR devices, now we'll look at some of the latest VR devices on the market today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10</a:t>
            </a:fld>
            <a:endParaRPr lang="en-US"/>
          </a:p>
        </p:txBody>
      </p:sp>
    </p:spTree>
    <p:extLst>
      <p:ext uri="{BB962C8B-B14F-4D97-AF65-F5344CB8AC3E}">
        <p14:creationId xmlns:p14="http://schemas.microsoft.com/office/powerpoint/2010/main" val="2002381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Many early systems failed because technology was too expensive and bulky.</a:t>
            </a:r>
          </a:p>
          <a:p>
            <a:pPr marL="0" indent="0">
              <a:buFont typeface="Arial" charset="0"/>
              <a:buNone/>
            </a:pPr>
            <a:endParaRPr lang="en-US" dirty="0"/>
          </a:p>
          <a:p>
            <a:pPr marL="0" indent="0">
              <a:buFont typeface="Arial" charset="0"/>
              <a:buNone/>
            </a:pPr>
            <a:r>
              <a:rPr lang="en-US" dirty="0"/>
              <a:t>Mobile computing advances have made the VR revolution possible.</a:t>
            </a:r>
          </a:p>
          <a:p>
            <a:pPr marL="0" indent="0">
              <a:buFont typeface="Arial" charset="0"/>
              <a:buNone/>
            </a:pPr>
            <a:endParaRPr lang="en-US" dirty="0"/>
          </a:p>
          <a:p>
            <a:pPr marL="0" indent="0">
              <a:buFont typeface="Arial" charset="0"/>
              <a:buNone/>
            </a:pPr>
            <a:r>
              <a:rPr lang="en-US" dirty="0"/>
              <a:t>People own major component (phone) which contains fast CPU, GPU (relative to the past) and a variety of sensors.</a:t>
            </a:r>
          </a:p>
          <a:p>
            <a:pPr marL="0" indent="0">
              <a:buFont typeface="Arial" charset="0"/>
              <a:buNone/>
            </a:pPr>
            <a:endParaRPr lang="en-US" dirty="0"/>
          </a:p>
          <a:p>
            <a:pPr marL="0" indent="0">
              <a:buFont typeface="Arial" charset="0"/>
              <a:buNone/>
            </a:pPr>
            <a:r>
              <a:rPr lang="en-US" dirty="0"/>
              <a:t>Most consumers are on a regular 12-24 month upgrade cycle. Much faster than pc replacement cycle.</a:t>
            </a:r>
          </a:p>
          <a:p>
            <a:pPr marL="0" indent="0">
              <a:buFont typeface="Arial" charset="0"/>
              <a:buNone/>
            </a:pPr>
            <a:endParaRPr lang="en-US" dirty="0"/>
          </a:p>
          <a:p>
            <a:pPr marL="0" indent="0">
              <a:buFont typeface="Arial" charset="0"/>
              <a:buNone/>
            </a:pPr>
            <a:r>
              <a:rPr lang="en-US" dirty="0"/>
              <a:t>Even dedicated VR hardware has benefited from the economy of scale that the mobile computing revolution has brought.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11</a:t>
            </a:fld>
            <a:endParaRPr lang="en-US"/>
          </a:p>
        </p:txBody>
      </p:sp>
    </p:spTree>
    <p:extLst>
      <p:ext uri="{BB962C8B-B14F-4D97-AF65-F5344CB8AC3E}">
        <p14:creationId xmlns:p14="http://schemas.microsoft.com/office/powerpoint/2010/main" val="966424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VR =</a:t>
            </a:r>
            <a:r>
              <a:rPr lang="en-US" baseline="0" dirty="0"/>
              <a:t> Virtual Reality</a:t>
            </a:r>
          </a:p>
          <a:p>
            <a:pPr marL="0" indent="0">
              <a:buFont typeface="Arial" charset="0"/>
              <a:buNone/>
            </a:pPr>
            <a:endParaRPr lang="en-US" dirty="0"/>
          </a:p>
          <a:p>
            <a:pPr marL="0" indent="0">
              <a:buFont typeface="Arial" charset="0"/>
              <a:buNone/>
            </a:pPr>
            <a:r>
              <a:rPr lang="en-US" dirty="0"/>
              <a:t>Lots of excitement in this space.</a:t>
            </a:r>
          </a:p>
          <a:p>
            <a:pPr marL="0" indent="0">
              <a:buFont typeface="Arial" charset="0"/>
              <a:buNone/>
            </a:pPr>
            <a:endParaRPr lang="en-US" dirty="0"/>
          </a:p>
          <a:p>
            <a:pPr marL="0" indent="0">
              <a:buFont typeface="Arial" charset="0"/>
              <a:buNone/>
            </a:pPr>
            <a:r>
              <a:rPr lang="en-US" dirty="0"/>
              <a:t>Includes synthetic environments like 3D games as well as live performances.</a:t>
            </a:r>
          </a:p>
          <a:p>
            <a:pPr marL="0" indent="0">
              <a:buFont typeface="Arial" charset="0"/>
              <a:buNone/>
            </a:pPr>
            <a:endParaRPr lang="en-US" dirty="0"/>
          </a:p>
          <a:p>
            <a:pPr marL="0" indent="0">
              <a:buFont typeface="Arial" charset="0"/>
              <a:buNone/>
            </a:pPr>
            <a:r>
              <a:rPr lang="en-US" dirty="0"/>
              <a:t>Example: Cirque du Soleil VR puts viewers in the middle of performances</a:t>
            </a:r>
          </a:p>
          <a:p>
            <a:pPr marL="0" indent="0">
              <a:buFont typeface="Arial" charset="0"/>
              <a:buNone/>
            </a:pPr>
            <a:endParaRPr lang="en-US" dirty="0"/>
          </a:p>
          <a:p>
            <a:pPr marL="0" indent="0">
              <a:buFont typeface="Arial" charset="0"/>
              <a:buNone/>
            </a:pPr>
            <a:r>
              <a:rPr lang="en-US" dirty="0"/>
              <a:t>NBA experimenting with VR court side seats for at home viewers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12</a:t>
            </a:fld>
            <a:endParaRPr lang="en-US"/>
          </a:p>
        </p:txBody>
      </p:sp>
    </p:spTree>
    <p:extLst>
      <p:ext uri="{BB962C8B-B14F-4D97-AF65-F5344CB8AC3E}">
        <p14:creationId xmlns:p14="http://schemas.microsoft.com/office/powerpoint/2010/main" val="3822846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Palmer </a:t>
            </a:r>
            <a:r>
              <a:rPr lang="en-US" dirty="0" err="1"/>
              <a:t>Luckey</a:t>
            </a:r>
            <a:r>
              <a:rPr lang="en-US" dirty="0"/>
              <a:t>, a teenager in Southern California, tinkered with head-mounted displays (HMD)</a:t>
            </a:r>
          </a:p>
          <a:p>
            <a:pPr marL="0" indent="0">
              <a:buFont typeface="Arial" charset="0"/>
              <a:buNone/>
            </a:pPr>
            <a:endParaRPr lang="en-US" dirty="0"/>
          </a:p>
          <a:p>
            <a:pPr marL="0" indent="0">
              <a:buFont typeface="Arial" charset="0"/>
              <a:buNone/>
            </a:pPr>
            <a:r>
              <a:rPr lang="en-US" dirty="0"/>
              <a:t>His designs caught the attention of John </a:t>
            </a:r>
            <a:r>
              <a:rPr lang="en-US" dirty="0" err="1"/>
              <a:t>Carmack</a:t>
            </a:r>
            <a:r>
              <a:rPr lang="en-US" dirty="0"/>
              <a:t> (of id Software and Doom fame)</a:t>
            </a:r>
          </a:p>
          <a:p>
            <a:pPr marL="0" indent="0">
              <a:buFont typeface="Arial" charset="0"/>
              <a:buNone/>
            </a:pPr>
            <a:endParaRPr lang="en-US" dirty="0"/>
          </a:p>
          <a:p>
            <a:pPr marL="0" indent="0">
              <a:buFont typeface="Arial" charset="0"/>
              <a:buNone/>
            </a:pPr>
            <a:r>
              <a:rPr lang="en-US" dirty="0"/>
              <a:t>John demoed an early Rift prototype at E3 in 2012 to serious acclaim</a:t>
            </a:r>
          </a:p>
          <a:p>
            <a:pPr marL="0" indent="0">
              <a:buFont typeface="Arial" charset="0"/>
              <a:buNone/>
            </a:pPr>
            <a:endParaRPr lang="en-US" dirty="0"/>
          </a:p>
          <a:p>
            <a:pPr marL="0" indent="0">
              <a:buFont typeface="Arial" charset="0"/>
              <a:buNone/>
            </a:pPr>
            <a:r>
              <a:rPr lang="en-US" dirty="0"/>
              <a:t>Oculus's subsequent Kickstarter went on to raise more than $2 million.</a:t>
            </a:r>
          </a:p>
          <a:p>
            <a:pPr marL="0" indent="0">
              <a:buFont typeface="Arial" charset="0"/>
              <a:buNone/>
            </a:pPr>
            <a:endParaRPr lang="en-US" dirty="0"/>
          </a:p>
          <a:p>
            <a:pPr marL="0" indent="0">
              <a:buFont typeface="Arial" charset="0"/>
              <a:buNone/>
            </a:pPr>
            <a:r>
              <a:rPr lang="en-US" dirty="0"/>
              <a:t>Less than two years later, Facebook acquired Oculus for $2 billion</a:t>
            </a:r>
          </a:p>
        </p:txBody>
      </p:sp>
      <p:sp>
        <p:nvSpPr>
          <p:cNvPr id="4" name="Slide Number Placeholder 3"/>
          <p:cNvSpPr>
            <a:spLocks noGrp="1"/>
          </p:cNvSpPr>
          <p:nvPr>
            <p:ph type="sldNum" sz="quarter" idx="10"/>
          </p:nvPr>
        </p:nvSpPr>
        <p:spPr/>
        <p:txBody>
          <a:bodyPr/>
          <a:lstStyle/>
          <a:p>
            <a:fld id="{49246FE3-B0D6-CC45-B8F9-F258F7450E99}" type="slidenum">
              <a:rPr lang="en-US" smtClean="0"/>
              <a:t>13</a:t>
            </a:fld>
            <a:endParaRPr lang="en-US"/>
          </a:p>
        </p:txBody>
      </p:sp>
    </p:spTree>
    <p:extLst>
      <p:ext uri="{BB962C8B-B14F-4D97-AF65-F5344CB8AC3E}">
        <p14:creationId xmlns:p14="http://schemas.microsoft.com/office/powerpoint/2010/main" val="2110297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Samsung partnered with Oculus to develop the </a:t>
            </a:r>
            <a:r>
              <a:rPr lang="en-US" dirty="0" err="1"/>
              <a:t>GearVR</a:t>
            </a:r>
            <a:endParaRPr lang="en-US" dirty="0"/>
          </a:p>
          <a:p>
            <a:pPr marL="0" indent="0">
              <a:buFont typeface="Arial" charset="0"/>
              <a:buNone/>
            </a:pPr>
            <a:endParaRPr lang="en-US" dirty="0"/>
          </a:p>
          <a:p>
            <a:pPr marL="0" indent="0">
              <a:buFont typeface="Arial" charset="0"/>
              <a:buNone/>
            </a:pPr>
            <a:r>
              <a:rPr lang="en-US" dirty="0"/>
              <a:t>Relatively cheap (</a:t>
            </a:r>
            <a:r>
              <a:rPr lang="en-US" dirty="0" err="1"/>
              <a:t>approx</a:t>
            </a:r>
            <a:r>
              <a:rPr lang="en-US" dirty="0"/>
              <a:t> $100) adapter for Samsung Galaxy phones</a:t>
            </a:r>
          </a:p>
          <a:p>
            <a:endParaRPr lang="en-US" dirty="0"/>
          </a:p>
          <a:p>
            <a:r>
              <a:rPr lang="en-US" dirty="0"/>
              <a:t>Uses a somewhat simplified version of the Oculus SDK</a:t>
            </a:r>
          </a:p>
          <a:p>
            <a:endParaRPr lang="en-US" dirty="0"/>
          </a:p>
          <a:p>
            <a:r>
              <a:rPr lang="en-US" dirty="0"/>
              <a:t>Low price and readily available hardware makes this one of the most consumer</a:t>
            </a:r>
            <a:r>
              <a:rPr lang="en-US" baseline="0" dirty="0"/>
              <a:t> friendly entries into VR (and a good place to start development if you just want to get your feet wet)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14</a:t>
            </a:fld>
            <a:endParaRPr lang="en-US"/>
          </a:p>
        </p:txBody>
      </p:sp>
    </p:spTree>
    <p:extLst>
      <p:ext uri="{BB962C8B-B14F-4D97-AF65-F5344CB8AC3E}">
        <p14:creationId xmlns:p14="http://schemas.microsoft.com/office/powerpoint/2010/main" val="706254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Vive offers a very high quality picture with refresh rate of 90 Hz on two screens, one per eye, each having a resolution of 1080x1200.</a:t>
            </a:r>
          </a:p>
          <a:p>
            <a:pPr marL="0" indent="0">
              <a:buFont typeface="Arial" charset="0"/>
              <a:buNone/>
            </a:pPr>
            <a:endParaRPr lang="en-US" dirty="0"/>
          </a:p>
          <a:p>
            <a:pPr marL="0" indent="0">
              <a:buFont typeface="Arial" charset="0"/>
              <a:buNone/>
            </a:pPr>
            <a:r>
              <a:rPr lang="en-US" dirty="0"/>
              <a:t>Headset is tethered</a:t>
            </a:r>
          </a:p>
          <a:p>
            <a:pPr marL="0" indent="0">
              <a:buFont typeface="Arial" charset="0"/>
              <a:buNone/>
            </a:pPr>
            <a:endParaRPr lang="en-US" dirty="0"/>
          </a:p>
          <a:p>
            <a:pPr marL="0" indent="0">
              <a:buFont typeface="Arial" charset="0"/>
              <a:buNone/>
            </a:pPr>
            <a:r>
              <a:rPr lang="en-US" dirty="0"/>
              <a:t>Vive uses two cube sensors placed in the room to augment position information</a:t>
            </a:r>
          </a:p>
          <a:p>
            <a:pPr marL="0" indent="0">
              <a:buFont typeface="Arial" charset="0"/>
              <a:buNone/>
            </a:pPr>
            <a:endParaRPr lang="en-US" dirty="0"/>
          </a:p>
          <a:p>
            <a:pPr marL="0" indent="0">
              <a:buFont typeface="Arial" charset="0"/>
              <a:buNone/>
            </a:pPr>
            <a:r>
              <a:rPr lang="en-US" dirty="0"/>
              <a:t>Includes two wireless handheld controls with haptic feedback</a:t>
            </a:r>
          </a:p>
        </p:txBody>
      </p:sp>
      <p:sp>
        <p:nvSpPr>
          <p:cNvPr id="4" name="Slide Number Placeholder 3"/>
          <p:cNvSpPr>
            <a:spLocks noGrp="1"/>
          </p:cNvSpPr>
          <p:nvPr>
            <p:ph type="sldNum" sz="quarter" idx="10"/>
          </p:nvPr>
        </p:nvSpPr>
        <p:spPr/>
        <p:txBody>
          <a:bodyPr/>
          <a:lstStyle/>
          <a:p>
            <a:fld id="{49246FE3-B0D6-CC45-B8F9-F258F7450E99}" type="slidenum">
              <a:rPr lang="en-US" smtClean="0"/>
              <a:t>15</a:t>
            </a:fld>
            <a:endParaRPr lang="en-US"/>
          </a:p>
        </p:txBody>
      </p:sp>
    </p:spTree>
    <p:extLst>
      <p:ext uri="{BB962C8B-B14F-4D97-AF65-F5344CB8AC3E}">
        <p14:creationId xmlns:p14="http://schemas.microsoft.com/office/powerpoint/2010/main" val="389399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 = Augmented Reality</a:t>
            </a:r>
          </a:p>
          <a:p>
            <a:endParaRPr lang="en-US" dirty="0"/>
          </a:p>
          <a:p>
            <a:r>
              <a:rPr lang="en-US" dirty="0"/>
              <a:t>When you hear AR, think Heads-Up Display (HUD)</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16</a:t>
            </a:fld>
            <a:endParaRPr lang="en-US"/>
          </a:p>
        </p:txBody>
      </p:sp>
    </p:spTree>
    <p:extLst>
      <p:ext uri="{BB962C8B-B14F-4D97-AF65-F5344CB8AC3E}">
        <p14:creationId xmlns:p14="http://schemas.microsoft.com/office/powerpoint/2010/main" val="1479376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a:t>
            </a:r>
            <a:r>
              <a:rPr lang="en-US" baseline="0" dirty="0"/>
              <a:t> Augmented Reality apps</a:t>
            </a:r>
          </a:p>
          <a:p>
            <a:endParaRPr lang="en-US" baseline="0" dirty="0"/>
          </a:p>
          <a:p>
            <a:r>
              <a:rPr lang="en-US" baseline="0" dirty="0"/>
              <a:t>Example: </a:t>
            </a:r>
            <a:r>
              <a:rPr lang="en-US" dirty="0"/>
              <a:t>Sky Guide is a mobile application that follows the orientation of a phone and overlays information about stars, planets, satellites, and other celestial objects.</a:t>
            </a:r>
          </a:p>
        </p:txBody>
      </p:sp>
      <p:sp>
        <p:nvSpPr>
          <p:cNvPr id="4" name="Slide Number Placeholder 3"/>
          <p:cNvSpPr>
            <a:spLocks noGrp="1"/>
          </p:cNvSpPr>
          <p:nvPr>
            <p:ph type="sldNum" sz="quarter" idx="10"/>
          </p:nvPr>
        </p:nvSpPr>
        <p:spPr/>
        <p:txBody>
          <a:bodyPr/>
          <a:lstStyle/>
          <a:p>
            <a:fld id="{49246FE3-B0D6-CC45-B8F9-F258F7450E99}" type="slidenum">
              <a:rPr lang="en-US" smtClean="0"/>
              <a:t>17</a:t>
            </a:fld>
            <a:endParaRPr lang="en-US"/>
          </a:p>
        </p:txBody>
      </p:sp>
    </p:spTree>
    <p:extLst>
      <p:ext uri="{BB962C8B-B14F-4D97-AF65-F5344CB8AC3E}">
        <p14:creationId xmlns:p14="http://schemas.microsoft.com/office/powerpoint/2010/main" val="39029727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Sky Guide augments reality with</a:t>
            </a:r>
            <a:r>
              <a:rPr lang="en-US" baseline="0" dirty="0"/>
              <a:t> information on satellites and the position of other objects that cannot be seen.</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18</a:t>
            </a:fld>
            <a:endParaRPr lang="en-US"/>
          </a:p>
        </p:txBody>
      </p:sp>
    </p:spTree>
    <p:extLst>
      <p:ext uri="{BB962C8B-B14F-4D97-AF65-F5344CB8AC3E}">
        <p14:creationId xmlns:p14="http://schemas.microsoft.com/office/powerpoint/2010/main" val="127029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Google glass was an early attempt at AR, attaching a small display resembling a set of eyeglasses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19</a:t>
            </a:fld>
            <a:endParaRPr lang="en-US"/>
          </a:p>
        </p:txBody>
      </p:sp>
    </p:spTree>
    <p:extLst>
      <p:ext uri="{BB962C8B-B14F-4D97-AF65-F5344CB8AC3E}">
        <p14:creationId xmlns:p14="http://schemas.microsoft.com/office/powerpoint/2010/main" val="215955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Yes, that's right, we're starting our discussion today with a story about high-speed pizza delivery.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1992, Neal Stephenson wrote Snow Crash, the story of Hiro Protagonist. In this futuristic society, Hiro delivers pizza for </a:t>
            </a:r>
            <a:r>
              <a:rPr lang="en-US" sz="1200" b="0" i="0" kern="1200" dirty="0" err="1">
                <a:solidFill>
                  <a:schemeClr val="tx1"/>
                </a:solidFill>
                <a:effectLst/>
                <a:latin typeface="+mn-lt"/>
                <a:ea typeface="+mn-ea"/>
                <a:cs typeface="+mn-cs"/>
              </a:rPr>
              <a:t>CosaNostra</a:t>
            </a:r>
            <a:r>
              <a:rPr lang="en-US" sz="1200" b="0" i="0" kern="1200" dirty="0">
                <a:solidFill>
                  <a:schemeClr val="tx1"/>
                </a:solidFill>
                <a:effectLst/>
                <a:latin typeface="+mn-lt"/>
                <a:ea typeface="+mn-ea"/>
                <a:cs typeface="+mn-cs"/>
              </a:rPr>
              <a:t>, a pizza empire owned by the Sicilian mafia. Every pizza comes with a 30 minute timer on the side of the box. Delivery before the clock hits 30:00 guaranteed or the driver dies!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That’s a pretty high stress job! While not working, Hiro spends his free time connecting to the metaverse a virtual world that anyone can connect to. In the real world, Hiro lives in a small storage unit, but in the metaverse he owns an expansive home with gardens. His description and ideas about this alternate reality have influenced the Internet and virtual worlds like Second Life. Today Stephenson is working at Magic Leap, a company developing augmented reality devices.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Today we’ll explore the explosion of interest in Virtual, Augmented, and Mixed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a:t>
            </a:fld>
            <a:endParaRPr lang="en-US"/>
          </a:p>
        </p:txBody>
      </p:sp>
    </p:spTree>
    <p:extLst>
      <p:ext uri="{BB962C8B-B14F-4D97-AF65-F5344CB8AC3E}">
        <p14:creationId xmlns:p14="http://schemas.microsoft.com/office/powerpoint/2010/main" val="14337804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MR</a:t>
            </a:r>
            <a:r>
              <a:rPr lang="en-US" baseline="0" dirty="0"/>
              <a:t> = Mixed Reality</a:t>
            </a:r>
          </a:p>
          <a:p>
            <a:endParaRPr lang="en-US" baseline="0" dirty="0"/>
          </a:p>
          <a:p>
            <a:r>
              <a:rPr lang="en-US" baseline="0" dirty="0"/>
              <a:t>Virtual objects coexist with real objects.</a:t>
            </a:r>
          </a:p>
          <a:p>
            <a:endParaRPr lang="en-US" baseline="0" dirty="0"/>
          </a:p>
          <a:p>
            <a:r>
              <a:rPr lang="en-US" baseline="0" dirty="0"/>
              <a:t>Also sometimes referred to as “Hybrid Reality”</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20</a:t>
            </a:fld>
            <a:endParaRPr lang="en-US"/>
          </a:p>
        </p:txBody>
      </p:sp>
    </p:spTree>
    <p:extLst>
      <p:ext uri="{BB962C8B-B14F-4D97-AF65-F5344CB8AC3E}">
        <p14:creationId xmlns:p14="http://schemas.microsoft.com/office/powerpoint/2010/main" val="19023259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Device has to model reality in 3D space so it can place 3D objects realistically</a:t>
            </a:r>
          </a:p>
          <a:p>
            <a:pPr marL="171450" indent="-171450">
              <a:buFont typeface="Arial" charset="0"/>
              <a:buChar char="•"/>
            </a:pPr>
            <a:endParaRPr lang="en-US" dirty="0"/>
          </a:p>
          <a:p>
            <a:r>
              <a:rPr lang="en-US" dirty="0" err="1"/>
              <a:t>Hololens</a:t>
            </a:r>
            <a:r>
              <a:rPr lang="en-US" dirty="0"/>
              <a:t> requires custom processor to handle massive amounts of data needed. Called </a:t>
            </a:r>
            <a:r>
              <a:rPr lang="en-US" dirty="0" err="1"/>
              <a:t>Holocoprocessor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21</a:t>
            </a:fld>
            <a:endParaRPr lang="en-US"/>
          </a:p>
        </p:txBody>
      </p:sp>
    </p:spTree>
    <p:extLst>
      <p:ext uri="{BB962C8B-B14F-4D97-AF65-F5344CB8AC3E}">
        <p14:creationId xmlns:p14="http://schemas.microsoft.com/office/powerpoint/2010/main" val="3065594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overview</a:t>
            </a:r>
            <a:r>
              <a:rPr lang="en-US" baseline="0" dirty="0"/>
              <a:t> of the technology inside Microsoft </a:t>
            </a:r>
            <a:r>
              <a:rPr lang="en-US" baseline="0" dirty="0" err="1"/>
              <a:t>Hololens</a:t>
            </a:r>
            <a:r>
              <a:rPr lang="en-US" baseline="0" dirty="0"/>
              <a: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22</a:t>
            </a:fld>
            <a:endParaRPr lang="en-US"/>
          </a:p>
        </p:txBody>
      </p:sp>
    </p:spTree>
    <p:extLst>
      <p:ext uri="{BB962C8B-B14F-4D97-AF65-F5344CB8AC3E}">
        <p14:creationId xmlns:p14="http://schemas.microsoft.com/office/powerpoint/2010/main" val="40305789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AR / VR / MR relies on 3D rendering and displays. In the next few slides, we’ll discuss some of the building blocks shared by all VR platforms.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23</a:t>
            </a:fld>
            <a:endParaRPr lang="en-US"/>
          </a:p>
        </p:txBody>
      </p:sp>
    </p:spTree>
    <p:extLst>
      <p:ext uri="{BB962C8B-B14F-4D97-AF65-F5344CB8AC3E}">
        <p14:creationId xmlns:p14="http://schemas.microsoft.com/office/powerpoint/2010/main" val="23301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a:t>There are many different ways of transforming 2d images into something that approximates human vision</a:t>
            </a:r>
          </a:p>
          <a:p>
            <a:pPr marL="0" indent="0">
              <a:buFont typeface="Arial" charset="0"/>
              <a:buNone/>
            </a:pPr>
            <a:endParaRPr lang="en-US" dirty="0"/>
          </a:p>
          <a:p>
            <a:pPr marL="0" indent="0">
              <a:buFont typeface="Arial" charset="0"/>
              <a:buNone/>
            </a:pPr>
            <a:r>
              <a:rPr lang="en-US" dirty="0"/>
              <a:t>We'll look at a couple different methods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24</a:t>
            </a:fld>
            <a:endParaRPr lang="en-US"/>
          </a:p>
        </p:txBody>
      </p:sp>
    </p:spTree>
    <p:extLst>
      <p:ext uri="{BB962C8B-B14F-4D97-AF65-F5344CB8AC3E}">
        <p14:creationId xmlns:p14="http://schemas.microsoft.com/office/powerpoint/2010/main" val="141190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Probably the most familiar 3D glasses, they are extremely cheap to produce and the images don't require specialized hardware.</a:t>
            </a:r>
            <a:endParaRPr lang="en-US"/>
          </a:p>
        </p:txBody>
      </p:sp>
      <p:sp>
        <p:nvSpPr>
          <p:cNvPr id="4" name="Slide Number Placeholder 3"/>
          <p:cNvSpPr>
            <a:spLocks noGrp="1"/>
          </p:cNvSpPr>
          <p:nvPr>
            <p:ph type="sldNum" sz="quarter" idx="10"/>
          </p:nvPr>
        </p:nvSpPr>
        <p:spPr/>
        <p:txBody>
          <a:bodyPr/>
          <a:lstStyle/>
          <a:p>
            <a:fld id="{49246FE3-B0D6-CC45-B8F9-F258F7450E99}" type="slidenum">
              <a:rPr lang="en-US" smtClean="0"/>
              <a:t>25</a:t>
            </a:fld>
            <a:endParaRPr lang="en-US"/>
          </a:p>
        </p:txBody>
      </p:sp>
    </p:spTree>
    <p:extLst>
      <p:ext uri="{BB962C8B-B14F-4D97-AF65-F5344CB8AC3E}">
        <p14:creationId xmlns:p14="http://schemas.microsoft.com/office/powerpoint/2010/main" val="14600991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a composite anaglyph image generated from the stereo </a:t>
            </a:r>
            <a:r>
              <a:rPr lang="en-US" dirty="0" err="1"/>
              <a:t>Pancam</a:t>
            </a:r>
            <a:r>
              <a:rPr lang="en-US" dirty="0"/>
              <a:t> on Spirit, one of the Mars Exploration Rovers. </a:t>
            </a:r>
          </a:p>
          <a:p>
            <a:endParaRPr lang="en-US" dirty="0"/>
          </a:p>
          <a:p>
            <a:r>
              <a:rPr lang="en-US" dirty="0"/>
              <a:t>It can be viewed stereoscopically with proper red/cyan filter glasses.</a:t>
            </a:r>
          </a:p>
        </p:txBody>
      </p:sp>
      <p:sp>
        <p:nvSpPr>
          <p:cNvPr id="4" name="Slide Number Placeholder 3"/>
          <p:cNvSpPr>
            <a:spLocks noGrp="1"/>
          </p:cNvSpPr>
          <p:nvPr>
            <p:ph type="sldNum" sz="quarter" idx="10"/>
          </p:nvPr>
        </p:nvSpPr>
        <p:spPr/>
        <p:txBody>
          <a:bodyPr/>
          <a:lstStyle/>
          <a:p>
            <a:fld id="{49246FE3-B0D6-CC45-B8F9-F258F7450E99}" type="slidenum">
              <a:rPr lang="en-US" smtClean="0"/>
              <a:t>26</a:t>
            </a:fld>
            <a:endParaRPr lang="en-US"/>
          </a:p>
        </p:txBody>
      </p:sp>
    </p:spTree>
    <p:extLst>
      <p:ext uri="{BB962C8B-B14F-4D97-AF65-F5344CB8AC3E}">
        <p14:creationId xmlns:p14="http://schemas.microsoft.com/office/powerpoint/2010/main" val="50718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modern VR systems split a display into two regions, one per eye. Others have 2 distinct displays.</a:t>
            </a:r>
          </a:p>
        </p:txBody>
      </p:sp>
      <p:sp>
        <p:nvSpPr>
          <p:cNvPr id="4" name="Slide Number Placeholder 3"/>
          <p:cNvSpPr>
            <a:spLocks noGrp="1"/>
          </p:cNvSpPr>
          <p:nvPr>
            <p:ph type="sldNum" sz="quarter" idx="10"/>
          </p:nvPr>
        </p:nvSpPr>
        <p:spPr/>
        <p:txBody>
          <a:bodyPr/>
          <a:lstStyle/>
          <a:p>
            <a:fld id="{49246FE3-B0D6-CC45-B8F9-F258F7450E99}" type="slidenum">
              <a:rPr lang="en-US" smtClean="0"/>
              <a:t>27</a:t>
            </a:fld>
            <a:endParaRPr lang="en-US"/>
          </a:p>
        </p:txBody>
      </p:sp>
    </p:spTree>
    <p:extLst>
      <p:ext uri="{BB962C8B-B14F-4D97-AF65-F5344CB8AC3E}">
        <p14:creationId xmlns:p14="http://schemas.microsoft.com/office/powerpoint/2010/main" val="1854477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28</a:t>
            </a:fld>
            <a:endParaRPr lang="en-US"/>
          </a:p>
        </p:txBody>
      </p:sp>
    </p:spTree>
    <p:extLst>
      <p:ext uri="{BB962C8B-B14F-4D97-AF65-F5344CB8AC3E}">
        <p14:creationId xmlns:p14="http://schemas.microsoft.com/office/powerpoint/2010/main" val="3815082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a:t>
            </a:r>
            <a:r>
              <a:rPr lang="en-US" baseline="0" dirty="0"/>
              <a:t> use </a:t>
            </a:r>
            <a:r>
              <a:rPr lang="en-US" baseline="0" dirty="0" err="1"/>
              <a:t>Hololens</a:t>
            </a:r>
            <a:r>
              <a:rPr lang="en-US" baseline="0" dirty="0"/>
              <a:t> to demonstrate a number of VR concepts. You won’t need </a:t>
            </a:r>
            <a:r>
              <a:rPr lang="en-US" baseline="0" dirty="0" err="1"/>
              <a:t>Hololens</a:t>
            </a:r>
            <a:r>
              <a:rPr lang="en-US" baseline="0" dirty="0"/>
              <a:t> hardware, the entire demo can be run using the </a:t>
            </a:r>
            <a:r>
              <a:rPr lang="en-US" baseline="0" dirty="0" err="1"/>
              <a:t>Hololens</a:t>
            </a:r>
            <a:r>
              <a:rPr lang="en-US" baseline="0" dirty="0"/>
              <a:t> emulator on your PC.</a:t>
            </a:r>
          </a:p>
          <a:p>
            <a:endParaRPr lang="en-US" baseline="0" dirty="0"/>
          </a:p>
        </p:txBody>
      </p:sp>
      <p:sp>
        <p:nvSpPr>
          <p:cNvPr id="4" name="Slide Number Placeholder 3"/>
          <p:cNvSpPr>
            <a:spLocks noGrp="1"/>
          </p:cNvSpPr>
          <p:nvPr>
            <p:ph type="sldNum" sz="quarter" idx="10"/>
          </p:nvPr>
        </p:nvSpPr>
        <p:spPr/>
        <p:txBody>
          <a:bodyPr/>
          <a:lstStyle/>
          <a:p>
            <a:fld id="{49246FE3-B0D6-CC45-B8F9-F258F7450E99}" type="slidenum">
              <a:rPr lang="en-US" smtClean="0"/>
              <a:t>29</a:t>
            </a:fld>
            <a:endParaRPr lang="en-US"/>
          </a:p>
        </p:txBody>
      </p:sp>
    </p:spTree>
    <p:extLst>
      <p:ext uri="{BB962C8B-B14F-4D97-AF65-F5344CB8AC3E}">
        <p14:creationId xmlns:p14="http://schemas.microsoft.com/office/powerpoint/2010/main" val="1716318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ea typeface="+mn-ea"/>
                <a:cs typeface="+mn-cs"/>
              </a:rPr>
              <a:t>Before looking at the latest VR devices, we're going back in time to understand the history of VR</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a:t>
            </a:fld>
            <a:endParaRPr lang="en-US"/>
          </a:p>
        </p:txBody>
      </p:sp>
    </p:spTree>
    <p:extLst>
      <p:ext uri="{BB962C8B-B14F-4D97-AF65-F5344CB8AC3E}">
        <p14:creationId xmlns:p14="http://schemas.microsoft.com/office/powerpoint/2010/main" val="6146220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a:t>
            </a:r>
            <a:r>
              <a:rPr lang="en-US" baseline="0" dirty="0"/>
              <a:t> you don’t need to walk through all the setup steps, it’s helpful to provide a brief overview of the tools used for </a:t>
            </a:r>
            <a:r>
              <a:rPr lang="en-US" baseline="0" dirty="0" err="1"/>
              <a:t>Hololens</a:t>
            </a:r>
            <a:r>
              <a:rPr lang="en-US" baseline="0" dirty="0"/>
              <a:t> development, primarily Visual Studio and Unity. </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30</a:t>
            </a:fld>
            <a:endParaRPr lang="en-US"/>
          </a:p>
        </p:txBody>
      </p:sp>
    </p:spTree>
    <p:extLst>
      <p:ext uri="{BB962C8B-B14F-4D97-AF65-F5344CB8AC3E}">
        <p14:creationId xmlns:p14="http://schemas.microsoft.com/office/powerpoint/2010/main" val="8433378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Unity is the foundation for many of the VR products</a:t>
            </a:r>
            <a:r>
              <a:rPr lang="en-US" baseline="0" dirty="0"/>
              <a:t> currently in the marketplace. While most VR solutions have their own framework, typically this is based on top of the foundation pieces for VR and 3D that Unity provides.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31</a:t>
            </a:fld>
            <a:endParaRPr lang="en-US"/>
          </a:p>
        </p:txBody>
      </p:sp>
    </p:spTree>
    <p:extLst>
      <p:ext uri="{BB962C8B-B14F-4D97-AF65-F5344CB8AC3E}">
        <p14:creationId xmlns:p14="http://schemas.microsoft.com/office/powerpoint/2010/main" val="7824275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dirty="0" err="1"/>
              <a:t>Hololens</a:t>
            </a:r>
            <a:r>
              <a:rPr lang="en-US" dirty="0"/>
              <a:t>, the world is set</a:t>
            </a:r>
            <a:r>
              <a:rPr lang="en-US" baseline="0" dirty="0"/>
              <a:t> up inside of Unity but all of the actions and behavior is implemented in c#. Unity and Visual Studio have great integration, you can click an Action in Unity and it will open up the VS editor. Rebuild in VS and Unity will pick up the updated module.</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32</a:t>
            </a:fld>
            <a:endParaRPr lang="en-US"/>
          </a:p>
        </p:txBody>
      </p:sp>
    </p:spTree>
    <p:extLst>
      <p:ext uri="{BB962C8B-B14F-4D97-AF65-F5344CB8AC3E}">
        <p14:creationId xmlns:p14="http://schemas.microsoft.com/office/powerpoint/2010/main" val="1788102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platforms</a:t>
            </a:r>
            <a:r>
              <a:rPr lang="en-US" baseline="0" dirty="0"/>
              <a:t> start off with a “Hello World” application that is an example of a very basic project. The </a:t>
            </a:r>
            <a:r>
              <a:rPr lang="en-US" baseline="0" dirty="0" err="1"/>
              <a:t>Holo</a:t>
            </a:r>
            <a:r>
              <a:rPr lang="en-US" baseline="0" dirty="0"/>
              <a:t> World example shows a basic scene in 3D.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33</a:t>
            </a:fld>
            <a:endParaRPr lang="en-US"/>
          </a:p>
        </p:txBody>
      </p:sp>
    </p:spTree>
    <p:extLst>
      <p:ext uri="{BB962C8B-B14F-4D97-AF65-F5344CB8AC3E}">
        <p14:creationId xmlns:p14="http://schemas.microsoft.com/office/powerpoint/2010/main" val="1637135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are instructional videos for each step of the demo, including the basic project setup.</a:t>
            </a:r>
          </a:p>
          <a:p>
            <a:r>
              <a:rPr lang="en-US" dirty="0"/>
              <a:t>https://developer.microsoft.com/en-us/windows/holographic/holograms_101e</a:t>
            </a:r>
          </a:p>
          <a:p>
            <a:endParaRPr lang="en-US" dirty="0"/>
          </a:p>
          <a:p>
            <a:r>
              <a:rPr lang="en-US" dirty="0"/>
              <a:t>Because</a:t>
            </a:r>
            <a:r>
              <a:rPr lang="en-US" baseline="0" dirty="0"/>
              <a:t> it takes time to setup the </a:t>
            </a:r>
            <a:r>
              <a:rPr lang="en-US" baseline="0" dirty="0" err="1"/>
              <a:t>Hololens</a:t>
            </a:r>
            <a:r>
              <a:rPr lang="en-US" baseline="0" dirty="0"/>
              <a:t> environment and create the basic project, we recommend you do that prior to delivering the talk.</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34</a:t>
            </a:fld>
            <a:endParaRPr lang="en-US"/>
          </a:p>
        </p:txBody>
      </p:sp>
    </p:spTree>
    <p:extLst>
      <p:ext uri="{BB962C8B-B14F-4D97-AF65-F5344CB8AC3E}">
        <p14:creationId xmlns:p14="http://schemas.microsoft.com/office/powerpoint/2010/main" val="161849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Gaze Input section:</a:t>
            </a:r>
            <a:endParaRPr lang="en-US" dirty="0"/>
          </a:p>
          <a:p>
            <a:r>
              <a:rPr lang="en-US" dirty="0"/>
              <a:t>https://www.youtube.com/watch?v=BPWTbAC210k</a:t>
            </a:r>
          </a:p>
          <a:p>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35</a:t>
            </a:fld>
            <a:endParaRPr lang="en-US"/>
          </a:p>
        </p:txBody>
      </p:sp>
    </p:spTree>
    <p:extLst>
      <p:ext uri="{BB962C8B-B14F-4D97-AF65-F5344CB8AC3E}">
        <p14:creationId xmlns:p14="http://schemas.microsoft.com/office/powerpoint/2010/main" val="3867529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video overview of Gaze</a:t>
            </a:r>
            <a:r>
              <a:rPr lang="en-US" baseline="0" dirty="0"/>
              <a:t> using the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36</a:t>
            </a:fld>
            <a:endParaRPr lang="en-US"/>
          </a:p>
        </p:txBody>
      </p:sp>
    </p:spTree>
    <p:extLst>
      <p:ext uri="{BB962C8B-B14F-4D97-AF65-F5344CB8AC3E}">
        <p14:creationId xmlns:p14="http://schemas.microsoft.com/office/powerpoint/2010/main" val="973547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Gaze</a:t>
            </a:r>
            <a:r>
              <a:rPr lang="en-US" sz="1200" b="0" i="0" kern="1200" dirty="0">
                <a:solidFill>
                  <a:schemeClr val="tx1"/>
                </a:solidFill>
                <a:effectLst/>
                <a:latin typeface="+mn-lt"/>
                <a:ea typeface="+mn-ea"/>
                <a:cs typeface="+mn-cs"/>
              </a:rPr>
              <a:t> is the first form of input and is used for targeting within holographic apps. Gaze tells you where the user is looking in the world and lets you determine their intent. In the real world, you'll typically look at an object that you intend to interact with. This is the same with gaze.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HoloLens uses the position and orientation of your user's head, not their eyes, to determine their gaze vector. You can think of this vector as a laser pointer straight ahead from directly between the user's eyes. As the user looks around the room, your application can intersect this ray, both with its own holograms and with the </a:t>
            </a:r>
            <a:r>
              <a:rPr lang="en-US" sz="1200" b="0" i="0" u="none" strike="noStrike" kern="1200" dirty="0">
                <a:solidFill>
                  <a:schemeClr val="tx1"/>
                </a:solidFill>
                <a:effectLst/>
                <a:latin typeface="+mn-lt"/>
                <a:ea typeface="+mn-ea"/>
                <a:cs typeface="+mn-cs"/>
                <a:hlinkClick r:id="rId3"/>
              </a:rPr>
              <a:t>spatial mapping</a:t>
            </a:r>
            <a:r>
              <a:rPr lang="en-US" sz="1200" b="0" i="0" kern="1200" dirty="0">
                <a:solidFill>
                  <a:schemeClr val="tx1"/>
                </a:solidFill>
                <a:effectLst/>
                <a:latin typeface="+mn-lt"/>
                <a:ea typeface="+mn-ea"/>
                <a:cs typeface="+mn-cs"/>
              </a:rPr>
              <a:t> mesh to determine what virtual or real-world object your user may be looking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 HoloLens, interactions should generally derive their targeting from the user's gaze, rather than trying to render or interact at the hand's location directly. Once an interaction has started, relative motions of the hand may be used to control the </a:t>
            </a:r>
            <a:r>
              <a:rPr lang="en-US" sz="1200" b="0" i="0" u="none" strike="noStrike" kern="1200" dirty="0">
                <a:solidFill>
                  <a:schemeClr val="tx1"/>
                </a:solidFill>
                <a:effectLst/>
                <a:latin typeface="+mn-lt"/>
                <a:ea typeface="+mn-ea"/>
                <a:cs typeface="+mn-cs"/>
                <a:hlinkClick r:id="rId4"/>
              </a:rPr>
              <a:t>gesture</a:t>
            </a:r>
            <a:r>
              <a:rPr lang="en-US" sz="1200" b="0" i="0" kern="1200" dirty="0">
                <a:solidFill>
                  <a:schemeClr val="tx1"/>
                </a:solidFill>
                <a:effectLst/>
                <a:latin typeface="+mn-lt"/>
                <a:ea typeface="+mn-ea"/>
                <a:cs typeface="+mn-cs"/>
              </a:rPr>
              <a:t>, as with the </a:t>
            </a:r>
            <a:r>
              <a:rPr lang="en-US" sz="1200" b="0" i="0" u="none" strike="noStrike" kern="1200" dirty="0">
                <a:solidFill>
                  <a:schemeClr val="tx1"/>
                </a:solidFill>
                <a:effectLst/>
                <a:latin typeface="+mn-lt"/>
                <a:ea typeface="+mn-ea"/>
                <a:cs typeface="+mn-cs"/>
                <a:hlinkClick r:id="rId5"/>
              </a:rPr>
              <a:t>manipulation</a:t>
            </a:r>
            <a:r>
              <a:rPr lang="en-US" sz="1200" b="0" i="0" kern="1200" dirty="0">
                <a:solidFill>
                  <a:schemeClr val="tx1"/>
                </a:solidFill>
                <a:effectLst/>
                <a:latin typeface="+mn-lt"/>
                <a:ea typeface="+mn-ea"/>
                <a:cs typeface="+mn-cs"/>
              </a:rPr>
              <a:t> or </a:t>
            </a:r>
            <a:r>
              <a:rPr lang="en-US" sz="1200" b="0" i="0" u="none" strike="noStrike" kern="1200" dirty="0">
                <a:solidFill>
                  <a:schemeClr val="tx1"/>
                </a:solidFill>
                <a:effectLst/>
                <a:latin typeface="+mn-lt"/>
                <a:ea typeface="+mn-ea"/>
                <a:cs typeface="+mn-cs"/>
                <a:hlinkClick r:id="rId6"/>
              </a:rPr>
              <a:t>navigation</a:t>
            </a:r>
            <a:r>
              <a:rPr lang="en-US" sz="1200" b="0" i="0" kern="1200" dirty="0">
                <a:solidFill>
                  <a:schemeClr val="tx1"/>
                </a:solidFill>
                <a:effectLst/>
                <a:latin typeface="+mn-lt"/>
                <a:ea typeface="+mn-ea"/>
                <a:cs typeface="+mn-cs"/>
              </a:rPr>
              <a:t> gesture.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37</a:t>
            </a:fld>
            <a:endParaRPr lang="en-US"/>
          </a:p>
        </p:txBody>
      </p:sp>
    </p:spTree>
    <p:extLst>
      <p:ext uri="{BB962C8B-B14F-4D97-AF65-F5344CB8AC3E}">
        <p14:creationId xmlns:p14="http://schemas.microsoft.com/office/powerpoint/2010/main" val="20781383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that the code is creating</a:t>
            </a:r>
            <a:r>
              <a:rPr lang="en-US" baseline="0" dirty="0"/>
              <a:t> a ray that projects from the user’s head position towards the direction of their gaze. If the </a:t>
            </a:r>
            <a:r>
              <a:rPr lang="en-US" baseline="0" dirty="0" err="1"/>
              <a:t>raycast</a:t>
            </a:r>
            <a:r>
              <a:rPr lang="en-US" baseline="0" dirty="0"/>
              <a:t> hits an object, then it will display the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38</a:t>
            </a:fld>
            <a:endParaRPr lang="en-US"/>
          </a:p>
        </p:txBody>
      </p:sp>
    </p:spTree>
    <p:extLst>
      <p:ext uri="{BB962C8B-B14F-4D97-AF65-F5344CB8AC3E}">
        <p14:creationId xmlns:p14="http://schemas.microsoft.com/office/powerpoint/2010/main" val="1157614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overview video of the Gestures section: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https://www.youtube.com/watch?v=6d-0RHeKHq4</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39</a:t>
            </a:fld>
            <a:endParaRPr lang="en-US"/>
          </a:p>
        </p:txBody>
      </p:sp>
    </p:spTree>
    <p:extLst>
      <p:ext uri="{BB962C8B-B14F-4D97-AF65-F5344CB8AC3E}">
        <p14:creationId xmlns:p14="http://schemas.microsoft.com/office/powerpoint/2010/main" val="1409711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800" kern="1200" dirty="0">
                <a:solidFill>
                  <a:schemeClr val="tx1"/>
                </a:solidFill>
                <a:effectLst/>
                <a:ea typeface="+mn-ea"/>
                <a:cs typeface="+mn-cs"/>
              </a:rPr>
              <a:t>Morton </a:t>
            </a:r>
            <a:r>
              <a:rPr lang="en-US" sz="1800" kern="1200" dirty="0" err="1">
                <a:solidFill>
                  <a:schemeClr val="tx1"/>
                </a:solidFill>
                <a:effectLst/>
                <a:ea typeface="+mn-ea"/>
                <a:cs typeface="+mn-cs"/>
              </a:rPr>
              <a:t>Helig</a:t>
            </a:r>
            <a:r>
              <a:rPr lang="en-US" sz="1800" kern="1200" dirty="0">
                <a:solidFill>
                  <a:schemeClr val="tx1"/>
                </a:solidFill>
                <a:effectLst/>
                <a:ea typeface="+mn-ea"/>
                <a:cs typeface="+mn-cs"/>
              </a:rPr>
              <a:t> was a cinematographer in the 1950s and is often referred to as The Father of Virtual Reality</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In 1955 he wrote a paper titled, “The Cinema of the Future”, where he described an experience that would engage all of the participants senses.</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By 1962 he had built a machine called the </a:t>
            </a:r>
            <a:r>
              <a:rPr lang="en-US" sz="1800" kern="1200" dirty="0" err="1">
                <a:solidFill>
                  <a:schemeClr val="tx1"/>
                </a:solidFill>
                <a:effectLst/>
                <a:ea typeface="+mn-ea"/>
                <a:cs typeface="+mn-cs"/>
              </a:rPr>
              <a:t>Sensorama</a:t>
            </a:r>
            <a:r>
              <a:rPr lang="en-US" sz="1800" kern="1200" dirty="0">
                <a:solidFill>
                  <a:schemeClr val="tx1"/>
                </a:solidFill>
                <a:effectLst/>
                <a:ea typeface="+mn-ea"/>
                <a:cs typeface="+mn-cs"/>
              </a:rPr>
              <a:t> with stereoscopic view.</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One of his early experiences was a motorcycle trip through Brooklyn.</a:t>
            </a:r>
          </a:p>
          <a:p>
            <a:pPr marL="0" indent="0">
              <a:buFont typeface="Arial" charset="0"/>
              <a:buNone/>
            </a:pPr>
            <a:endParaRPr lang="en-US" sz="1800" kern="1200" dirty="0">
              <a:solidFill>
                <a:schemeClr val="tx1"/>
              </a:solidFill>
              <a:effectLst/>
              <a:ea typeface="+mn-ea"/>
              <a:cs typeface="+mn-cs"/>
            </a:endParaRPr>
          </a:p>
          <a:p>
            <a:pPr marL="0" indent="0">
              <a:buFont typeface="Arial" charset="0"/>
              <a:buNone/>
            </a:pPr>
            <a:r>
              <a:rPr lang="en-US" sz="1800" kern="1200" dirty="0">
                <a:solidFill>
                  <a:schemeClr val="tx1"/>
                </a:solidFill>
                <a:effectLst/>
                <a:ea typeface="+mn-ea"/>
                <a:cs typeface="+mn-cs"/>
              </a:rPr>
              <a:t>The seat vibrated as if rumbling from the engine, wind blew across the viewer's face, and even included a city scent to enhance the experience.</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a:t>
            </a:fld>
            <a:endParaRPr lang="en-US"/>
          </a:p>
        </p:txBody>
      </p:sp>
    </p:spTree>
    <p:extLst>
      <p:ext uri="{BB962C8B-B14F-4D97-AF65-F5344CB8AC3E}">
        <p14:creationId xmlns:p14="http://schemas.microsoft.com/office/powerpoint/2010/main" val="1588079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 overview video of Gestures using</a:t>
            </a:r>
            <a:r>
              <a:rPr lang="en-US" baseline="0" dirty="0"/>
              <a:t>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40</a:t>
            </a:fld>
            <a:endParaRPr lang="en-US"/>
          </a:p>
        </p:txBody>
      </p:sp>
    </p:spTree>
    <p:extLst>
      <p:ext uri="{BB962C8B-B14F-4D97-AF65-F5344CB8AC3E}">
        <p14:creationId xmlns:p14="http://schemas.microsoft.com/office/powerpoint/2010/main" val="730584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Gestures are the next of the three primary forms of input on HoloLens. Once you've targeted a hologram with </a:t>
            </a:r>
            <a:r>
              <a:rPr lang="en-US" sz="1200" b="0" i="0" u="none" strike="noStrike" kern="1200" dirty="0">
                <a:solidFill>
                  <a:schemeClr val="tx1"/>
                </a:solidFill>
                <a:effectLst/>
                <a:latin typeface="+mn-lt"/>
                <a:ea typeface="+mn-ea"/>
                <a:cs typeface="+mn-cs"/>
                <a:hlinkClick r:id="rId3"/>
              </a:rPr>
              <a:t>gaze</a:t>
            </a:r>
            <a:r>
              <a:rPr lang="en-US" sz="1200" b="0" i="0" kern="1200" dirty="0">
                <a:solidFill>
                  <a:schemeClr val="tx1"/>
                </a:solidFill>
                <a:effectLst/>
                <a:latin typeface="+mn-lt"/>
                <a:ea typeface="+mn-ea"/>
                <a:cs typeface="+mn-cs"/>
              </a:rPr>
              <a:t>, gestures allow you interact with the hologram. Gesture input lets you interact with your holograms naturally using your hands or, optionally, with a </a:t>
            </a:r>
            <a:r>
              <a:rPr lang="en-US" sz="1200" b="0" i="0" u="none" strike="noStrike" kern="1200" dirty="0">
                <a:solidFill>
                  <a:schemeClr val="tx1"/>
                </a:solidFill>
                <a:effectLst/>
                <a:latin typeface="+mn-lt"/>
                <a:ea typeface="+mn-ea"/>
                <a:cs typeface="+mn-cs"/>
                <a:hlinkClick r:id="rId4"/>
              </a:rPr>
              <a:t>clicker</a:t>
            </a:r>
            <a:r>
              <a:rPr lang="en-US" sz="1200" b="0" i="0" kern="1200" dirty="0">
                <a:solidFill>
                  <a:schemeClr val="tx1"/>
                </a:solidFill>
                <a:effectLst/>
                <a:latin typeface="+mn-lt"/>
                <a:ea typeface="+mn-ea"/>
                <a:cs typeface="+mn-cs"/>
              </a:rPr>
              <a:t>.</a:t>
            </a:r>
            <a:endParaRPr lang="en-US" dirty="0"/>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41</a:t>
            </a:fld>
            <a:endParaRPr lang="en-US"/>
          </a:p>
        </p:txBody>
      </p:sp>
    </p:spTree>
    <p:extLst>
      <p:ext uri="{BB962C8B-B14F-4D97-AF65-F5344CB8AC3E}">
        <p14:creationId xmlns:p14="http://schemas.microsoft.com/office/powerpoint/2010/main" val="334790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explain the code.</a:t>
            </a:r>
            <a:r>
              <a:rPr lang="en-US" baseline="0" dirty="0"/>
              <a:t> The gesture recognizer does the heavy lifting of detecting a gesture and firing events. The event simple enables physics on the selected object.</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42</a:t>
            </a:fld>
            <a:endParaRPr lang="en-US"/>
          </a:p>
        </p:txBody>
      </p:sp>
    </p:spTree>
    <p:extLst>
      <p:ext uri="{BB962C8B-B14F-4D97-AF65-F5344CB8AC3E}">
        <p14:creationId xmlns:p14="http://schemas.microsoft.com/office/powerpoint/2010/main" val="25027844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the Voice section:</a:t>
            </a:r>
          </a:p>
          <a:p>
            <a:r>
              <a:rPr lang="en-US" dirty="0"/>
              <a:t>https://www.youtube.com/watch?v=LxbOhnd2_GM</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43</a:t>
            </a:fld>
            <a:endParaRPr lang="en-US"/>
          </a:p>
        </p:txBody>
      </p:sp>
    </p:spTree>
    <p:extLst>
      <p:ext uri="{BB962C8B-B14F-4D97-AF65-F5344CB8AC3E}">
        <p14:creationId xmlns:p14="http://schemas.microsoft.com/office/powerpoint/2010/main" val="19579459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video overview of Voice in </a:t>
            </a:r>
            <a:r>
              <a:rPr lang="en-US" baseline="0" dirty="0" err="1"/>
              <a:t>Hololens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44</a:t>
            </a:fld>
            <a:endParaRPr lang="en-US"/>
          </a:p>
        </p:txBody>
      </p:sp>
    </p:spTree>
    <p:extLst>
      <p:ext uri="{BB962C8B-B14F-4D97-AF65-F5344CB8AC3E}">
        <p14:creationId xmlns:p14="http://schemas.microsoft.com/office/powerpoint/2010/main" val="245158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Voice is one of the three key forms of input on HoloLens. It allows you to directly command a hologram without having to use </a:t>
            </a:r>
            <a:r>
              <a:rPr lang="en-US" sz="1200" b="0" i="0" u="none" strike="noStrike" kern="1200" dirty="0">
                <a:solidFill>
                  <a:schemeClr val="tx1"/>
                </a:solidFill>
                <a:effectLst/>
                <a:latin typeface="+mn-lt"/>
                <a:ea typeface="+mn-ea"/>
                <a:cs typeface="+mn-cs"/>
                <a:hlinkClick r:id="rId3"/>
              </a:rPr>
              <a:t>gestures</a:t>
            </a:r>
            <a:r>
              <a:rPr lang="en-US" sz="1200" b="0" i="0" kern="1200" dirty="0">
                <a:solidFill>
                  <a:schemeClr val="tx1"/>
                </a:solidFill>
                <a:effectLst/>
                <a:latin typeface="+mn-lt"/>
                <a:ea typeface="+mn-ea"/>
                <a:cs typeface="+mn-cs"/>
              </a:rPr>
              <a:t>. You simply </a:t>
            </a:r>
            <a:r>
              <a:rPr lang="en-US" sz="1200" b="0" i="0" u="none" strike="noStrike" kern="1200" dirty="0">
                <a:solidFill>
                  <a:schemeClr val="tx1"/>
                </a:solidFill>
                <a:effectLst/>
                <a:latin typeface="+mn-lt"/>
                <a:ea typeface="+mn-ea"/>
                <a:cs typeface="+mn-cs"/>
                <a:hlinkClick r:id="rId4"/>
              </a:rPr>
              <a:t>gaze</a:t>
            </a:r>
            <a:r>
              <a:rPr lang="en-US" sz="1200" b="0" i="0" kern="1200" dirty="0">
                <a:solidFill>
                  <a:schemeClr val="tx1"/>
                </a:solidFill>
                <a:effectLst/>
                <a:latin typeface="+mn-lt"/>
                <a:ea typeface="+mn-ea"/>
                <a:cs typeface="+mn-cs"/>
              </a:rPr>
              <a:t> at a hologram and speak your command. Voice input can be a natural way to communicate your intent. Voice is especially good at traversing complex interfaces because it lets users cut through nested menus with one command.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Voice input is powered by the </a:t>
            </a:r>
            <a:r>
              <a:rPr lang="en-US" sz="1200" b="0" i="0" u="none" strike="noStrike" kern="1200" dirty="0">
                <a:solidFill>
                  <a:schemeClr val="tx1"/>
                </a:solidFill>
                <a:effectLst/>
                <a:latin typeface="+mn-lt"/>
                <a:ea typeface="+mn-ea"/>
                <a:cs typeface="+mn-cs"/>
                <a:hlinkClick r:id="rId5"/>
              </a:rPr>
              <a:t>same engine</a:t>
            </a:r>
            <a:r>
              <a:rPr lang="en-US" sz="1200" b="0" i="0" kern="1200" dirty="0">
                <a:solidFill>
                  <a:schemeClr val="tx1"/>
                </a:solidFill>
                <a:effectLst/>
                <a:latin typeface="+mn-lt"/>
                <a:ea typeface="+mn-ea"/>
                <a:cs typeface="+mn-cs"/>
              </a:rPr>
              <a:t> that supports speech in all other Universal Windows Apps.</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45</a:t>
            </a:fld>
            <a:endParaRPr lang="en-US"/>
          </a:p>
        </p:txBody>
      </p:sp>
    </p:spTree>
    <p:extLst>
      <p:ext uri="{BB962C8B-B14F-4D97-AF65-F5344CB8AC3E}">
        <p14:creationId xmlns:p14="http://schemas.microsoft.com/office/powerpoint/2010/main" val="10906114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code sample, we’ll add 2</a:t>
            </a:r>
            <a:r>
              <a:rPr lang="en-US" baseline="0" dirty="0"/>
              <a:t> keyword phrases:</a:t>
            </a:r>
          </a:p>
          <a:p>
            <a:pPr marL="171450" indent="-171450">
              <a:buFontTx/>
              <a:buChar char="-"/>
            </a:pPr>
            <a:r>
              <a:rPr lang="en-US" baseline="0" dirty="0"/>
              <a:t>One to reset the world</a:t>
            </a:r>
          </a:p>
          <a:p>
            <a:pPr marL="171450" indent="-171450">
              <a:buFontTx/>
              <a:buChar char="-"/>
            </a:pPr>
            <a:r>
              <a:rPr lang="en-US" baseline="0" dirty="0"/>
              <a:t>Another to drop the currently focused object</a:t>
            </a: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46</a:t>
            </a:fld>
            <a:endParaRPr lang="en-US"/>
          </a:p>
        </p:txBody>
      </p:sp>
    </p:spTree>
    <p:extLst>
      <p:ext uri="{BB962C8B-B14F-4D97-AF65-F5344CB8AC3E}">
        <p14:creationId xmlns:p14="http://schemas.microsoft.com/office/powerpoint/2010/main" val="39277560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a:t>
            </a:r>
            <a:r>
              <a:rPr lang="en-US" baseline="0" dirty="0"/>
              <a:t> overview video for Sound:</a:t>
            </a:r>
          </a:p>
          <a:p>
            <a:r>
              <a:rPr lang="en-US" dirty="0"/>
              <a:t>https://www.youtube.com/watch?v=Xc3C4VA10w4</a:t>
            </a:r>
          </a:p>
        </p:txBody>
      </p:sp>
      <p:sp>
        <p:nvSpPr>
          <p:cNvPr id="4" name="Slide Number Placeholder 3"/>
          <p:cNvSpPr>
            <a:spLocks noGrp="1"/>
          </p:cNvSpPr>
          <p:nvPr>
            <p:ph type="sldNum" sz="quarter" idx="10"/>
          </p:nvPr>
        </p:nvSpPr>
        <p:spPr/>
        <p:txBody>
          <a:bodyPr/>
          <a:lstStyle/>
          <a:p>
            <a:fld id="{49246FE3-B0D6-CC45-B8F9-F258F7450E99}" type="slidenum">
              <a:rPr lang="en-US" smtClean="0"/>
              <a:t>47</a:t>
            </a:fld>
            <a:endParaRPr lang="en-US"/>
          </a:p>
        </p:txBody>
      </p:sp>
    </p:spTree>
    <p:extLst>
      <p:ext uri="{BB962C8B-B14F-4D97-AF65-F5344CB8AC3E}">
        <p14:creationId xmlns:p14="http://schemas.microsoft.com/office/powerpoint/2010/main" val="36152202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for Spatial Sound</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48</a:t>
            </a:fld>
            <a:endParaRPr lang="en-US"/>
          </a:p>
        </p:txBody>
      </p:sp>
    </p:spTree>
    <p:extLst>
      <p:ext uri="{BB962C8B-B14F-4D97-AF65-F5344CB8AC3E}">
        <p14:creationId xmlns:p14="http://schemas.microsoft.com/office/powerpoint/2010/main" val="18163222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objects are out of our line of sight, one of the ways that we can perceive what's going on around us is through sound. On HoloLens, the audio engine provides the aural component of the mixed-reality experience by simulating 3D sound using direction, distance, and environmental simulations. Using spatial sound in an application allows developers to convincingly place sounds in a 3 dimensional space (sphere) all around the user. Those sounds will then seem as if they were coming from real physical objects or the mixed reality holograms in the user's surroundings. Given that </a:t>
            </a:r>
            <a:r>
              <a:rPr lang="en-US" sz="1200" b="0" i="0" u="none" strike="noStrike" kern="1200" dirty="0">
                <a:solidFill>
                  <a:schemeClr val="tx1"/>
                </a:solidFill>
                <a:effectLst/>
                <a:latin typeface="+mn-lt"/>
                <a:ea typeface="+mn-ea"/>
                <a:cs typeface="+mn-cs"/>
                <a:hlinkClick r:id="rId3"/>
              </a:rPr>
              <a:t>holograms</a:t>
            </a:r>
            <a:r>
              <a:rPr lang="en-US" sz="1200" b="0" i="0" kern="1200" dirty="0">
                <a:solidFill>
                  <a:schemeClr val="tx1"/>
                </a:solidFill>
                <a:effectLst/>
                <a:latin typeface="+mn-lt"/>
                <a:ea typeface="+mn-ea"/>
                <a:cs typeface="+mn-cs"/>
              </a:rPr>
              <a:t> are objects made of light and sometimes sound, the sound component helps ground holograms making them more believable and creating a more immersive holographic experience.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Although holograms can only appear visually where the user's gaze is pointing, your app's sound can come from all directions; above, below, behind, to the side, etc. You can use this feature to draw attention to an object that might not currently be in the user's view. A user can perceive sounds to be emanating from a source in the mixed-reality world. For example, as the user gets closer to an object or the object gets closer to them, the volume increases. Similarly, as objects move around a user, or vice versa, spatial sounds give the illusion that sounds are coming directly from the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49</a:t>
            </a:fld>
            <a:endParaRPr lang="en-US"/>
          </a:p>
        </p:txBody>
      </p:sp>
    </p:spTree>
    <p:extLst>
      <p:ext uri="{BB962C8B-B14F-4D97-AF65-F5344CB8AC3E}">
        <p14:creationId xmlns:p14="http://schemas.microsoft.com/office/powerpoint/2010/main" val="98566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The Movie Map was developed at MIT in 1978.</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Early version of </a:t>
            </a:r>
            <a:r>
              <a:rPr lang="en-US" sz="1200" kern="1200" dirty="0" err="1">
                <a:solidFill>
                  <a:schemeClr val="tx1"/>
                </a:solidFill>
                <a:effectLst/>
                <a:ea typeface="+mn-ea"/>
                <a:cs typeface="+mn-cs"/>
              </a:rPr>
              <a:t>Streetside</a:t>
            </a:r>
            <a:r>
              <a:rPr lang="en-US" sz="1200" kern="1200" dirty="0">
                <a:solidFill>
                  <a:schemeClr val="tx1"/>
                </a:solidFill>
                <a:effectLst/>
                <a:ea typeface="+mn-ea"/>
                <a:cs typeface="+mn-cs"/>
              </a:rPr>
              <a:t> view maps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team carefully drove a car around the streets of Aspen Colorado.</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Pictures were taken every 10 feet and broken into city-block segments stored on Laserdisc</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device allowed users to travel any path through the city of Aspen.</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While watching the video, note the touchscreen input to choose the path through the city.</a:t>
            </a:r>
          </a:p>
        </p:txBody>
      </p:sp>
      <p:sp>
        <p:nvSpPr>
          <p:cNvPr id="4" name="Slide Number Placeholder 3"/>
          <p:cNvSpPr>
            <a:spLocks noGrp="1"/>
          </p:cNvSpPr>
          <p:nvPr>
            <p:ph type="sldNum" sz="quarter" idx="10"/>
          </p:nvPr>
        </p:nvSpPr>
        <p:spPr/>
        <p:txBody>
          <a:bodyPr/>
          <a:lstStyle/>
          <a:p>
            <a:fld id="{49246FE3-B0D6-CC45-B8F9-F258F7450E99}" type="slidenum">
              <a:rPr lang="en-US" smtClean="0"/>
              <a:t>5</a:t>
            </a:fld>
            <a:endParaRPr lang="en-US"/>
          </a:p>
        </p:txBody>
      </p:sp>
    </p:spTree>
    <p:extLst>
      <p:ext uri="{BB962C8B-B14F-4D97-AF65-F5344CB8AC3E}">
        <p14:creationId xmlns:p14="http://schemas.microsoft.com/office/powerpoint/2010/main" val="2082104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a:t>
            </a:r>
            <a:r>
              <a:rPr lang="en-US" baseline="0" dirty="0"/>
              <a:t> loads an impact audio clip and then plays that sound if the sphere collides with another object.</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50</a:t>
            </a:fld>
            <a:endParaRPr lang="en-US"/>
          </a:p>
        </p:txBody>
      </p:sp>
    </p:spTree>
    <p:extLst>
      <p:ext uri="{BB962C8B-B14F-4D97-AF65-F5344CB8AC3E}">
        <p14:creationId xmlns:p14="http://schemas.microsoft.com/office/powerpoint/2010/main" val="20241990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Presenter video</a:t>
            </a:r>
            <a:r>
              <a:rPr lang="en-US" baseline="0" dirty="0"/>
              <a:t> overview of the Spatial Mapping section:</a:t>
            </a:r>
          </a:p>
          <a:p>
            <a:r>
              <a:rPr lang="en-US" dirty="0"/>
              <a:t>https://www.youtube.com/watch?v=S-517Y63Cnk</a:t>
            </a:r>
          </a:p>
        </p:txBody>
      </p:sp>
      <p:sp>
        <p:nvSpPr>
          <p:cNvPr id="4" name="Slide Number Placeholder 3"/>
          <p:cNvSpPr>
            <a:spLocks noGrp="1"/>
          </p:cNvSpPr>
          <p:nvPr>
            <p:ph type="sldNum" sz="quarter" idx="10"/>
          </p:nvPr>
        </p:nvSpPr>
        <p:spPr/>
        <p:txBody>
          <a:bodyPr/>
          <a:lstStyle/>
          <a:p>
            <a:fld id="{49246FE3-B0D6-CC45-B8F9-F258F7450E99}" type="slidenum">
              <a:rPr lang="en-US" smtClean="0"/>
              <a:t>51</a:t>
            </a:fld>
            <a:endParaRPr lang="en-US"/>
          </a:p>
        </p:txBody>
      </p:sp>
    </p:spTree>
    <p:extLst>
      <p:ext uri="{BB962C8B-B14F-4D97-AF65-F5344CB8AC3E}">
        <p14:creationId xmlns:p14="http://schemas.microsoft.com/office/powerpoint/2010/main" val="845283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Audience</a:t>
            </a:r>
            <a:r>
              <a:rPr lang="en-US" baseline="0" dirty="0"/>
              <a:t> overview video of Spatial Mapping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52</a:t>
            </a:fld>
            <a:endParaRPr lang="en-US"/>
          </a:p>
        </p:txBody>
      </p:sp>
    </p:spTree>
    <p:extLst>
      <p:ext uri="{BB962C8B-B14F-4D97-AF65-F5344CB8AC3E}">
        <p14:creationId xmlns:p14="http://schemas.microsoft.com/office/powerpoint/2010/main" val="25610628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Spatial mapping provides a detailed representation of real-world surfaces in the environment around the HoloLens, allowing developers to create a convincing mixed reality experience. By merging the real world with the virtual world, an application can make holograms seem real. Applications can also more naturally align with user expectations by providing familiar real-world behaviors and interactions.</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53</a:t>
            </a:fld>
            <a:endParaRPr lang="en-US"/>
          </a:p>
        </p:txBody>
      </p:sp>
    </p:spTree>
    <p:extLst>
      <p:ext uri="{BB962C8B-B14F-4D97-AF65-F5344CB8AC3E}">
        <p14:creationId xmlns:p14="http://schemas.microsoft.com/office/powerpoint/2010/main" val="5860106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code snippet manipulates the</a:t>
            </a:r>
            <a:r>
              <a:rPr lang="en-US" baseline="0" dirty="0"/>
              <a:t> placement of an object using the spatial mapping mesh.</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54</a:t>
            </a:fld>
            <a:endParaRPr lang="en-US"/>
          </a:p>
        </p:txBody>
      </p:sp>
    </p:spTree>
    <p:extLst>
      <p:ext uri="{BB962C8B-B14F-4D97-AF65-F5344CB8AC3E}">
        <p14:creationId xmlns:p14="http://schemas.microsoft.com/office/powerpoint/2010/main" val="9333127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our demo we’ve covered the basics of </a:t>
            </a:r>
            <a:r>
              <a:rPr lang="en-US" baseline="0" dirty="0" err="1"/>
              <a:t>Hololens</a:t>
            </a:r>
            <a:r>
              <a:rPr lang="en-US" baseline="0" dirty="0"/>
              <a:t>, but there are so many possibilities that YOU, the developers, are going to make real!</a:t>
            </a:r>
          </a:p>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55</a:t>
            </a:fld>
            <a:endParaRPr lang="en-US"/>
          </a:p>
        </p:txBody>
      </p:sp>
    </p:spTree>
    <p:extLst>
      <p:ext uri="{BB962C8B-B14F-4D97-AF65-F5344CB8AC3E}">
        <p14:creationId xmlns:p14="http://schemas.microsoft.com/office/powerpoint/2010/main" val="1396195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shows how to</a:t>
            </a:r>
            <a:r>
              <a:rPr lang="en-US" baseline="0" dirty="0"/>
              <a:t> develop a simple </a:t>
            </a:r>
            <a:r>
              <a:rPr lang="en-US" baseline="0" dirty="0" err="1"/>
              <a:t>Hololens</a:t>
            </a:r>
            <a:r>
              <a:rPr lang="en-US" baseline="0" dirty="0"/>
              <a:t> application. Depending on which platform you are targeting, there are a number of other frameworks that may be worth exploring.</a:t>
            </a: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56</a:t>
            </a:fld>
            <a:endParaRPr lang="en-US"/>
          </a:p>
        </p:txBody>
      </p:sp>
    </p:spTree>
    <p:extLst>
      <p:ext uri="{BB962C8B-B14F-4D97-AF65-F5344CB8AC3E}">
        <p14:creationId xmlns:p14="http://schemas.microsoft.com/office/powerpoint/2010/main" val="15856947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Exciting time to get involved</a:t>
            </a:r>
          </a:p>
          <a:p>
            <a:pPr marL="171450" indent="-171450">
              <a:buFont typeface="Arial" charset="0"/>
              <a:buChar char="•"/>
            </a:pPr>
            <a:r>
              <a:rPr lang="en-US" dirty="0"/>
              <a:t>Download SDKs and experiment more.</a:t>
            </a:r>
          </a:p>
          <a:p>
            <a:pPr marL="171450" indent="-171450">
              <a:buFont typeface="Arial" charset="0"/>
              <a:buChar char="•"/>
            </a:pPr>
            <a:r>
              <a:rPr lang="en-US" dirty="0"/>
              <a:t>Easy to get started on a phone you already have</a:t>
            </a:r>
          </a:p>
          <a:p>
            <a:pPr marL="171450" indent="-171450">
              <a:buFont typeface="Arial" charset="0"/>
              <a:buChar char="•"/>
            </a:pPr>
            <a:r>
              <a:rPr lang="en-US" dirty="0"/>
              <a:t>Join a local Microsoft Student Partner chapter</a:t>
            </a:r>
          </a:p>
          <a:p>
            <a:pPr marL="171450" indent="-171450">
              <a:buFont typeface="Arial" charset="0"/>
              <a:buChar char="•"/>
            </a:pPr>
            <a:r>
              <a:rPr lang="en-US" dirty="0"/>
              <a:t>Build your own VR project and enter it in Imagine Cup</a:t>
            </a:r>
          </a:p>
          <a:p>
            <a:br>
              <a:rPr lang="en-US" dirty="0">
                <a:latin typeface="Calibri"/>
              </a:rPr>
            </a:br>
            <a:endParaRPr lang="en-US" dirty="0">
              <a:latin typeface="Calibri"/>
            </a:endParaRPr>
          </a:p>
        </p:txBody>
      </p:sp>
      <p:sp>
        <p:nvSpPr>
          <p:cNvPr id="4" name="Slide Number Placeholder 3"/>
          <p:cNvSpPr>
            <a:spLocks noGrp="1"/>
          </p:cNvSpPr>
          <p:nvPr>
            <p:ph type="sldNum" sz="quarter" idx="10"/>
          </p:nvPr>
        </p:nvSpPr>
        <p:spPr/>
        <p:txBody>
          <a:bodyPr/>
          <a:lstStyle/>
          <a:p>
            <a:fld id="{49246FE3-B0D6-CC45-B8F9-F258F7450E99}" type="slidenum">
              <a:rPr lang="en-US" smtClean="0"/>
              <a:t>57</a:t>
            </a:fld>
            <a:endParaRPr lang="en-US"/>
          </a:p>
        </p:txBody>
      </p:sp>
    </p:spTree>
    <p:extLst>
      <p:ext uri="{BB962C8B-B14F-4D97-AF65-F5344CB8AC3E}">
        <p14:creationId xmlns:p14="http://schemas.microsoft.com/office/powerpoint/2010/main" val="39248401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58</a:t>
            </a:fld>
            <a:endParaRPr lang="en-US"/>
          </a:p>
        </p:txBody>
      </p:sp>
    </p:spTree>
    <p:extLst>
      <p:ext uri="{BB962C8B-B14F-4D97-AF65-F5344CB8AC3E}">
        <p14:creationId xmlns:p14="http://schemas.microsoft.com/office/powerpoint/2010/main" val="15048156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59</a:t>
            </a:fld>
            <a:endParaRPr lang="en-US"/>
          </a:p>
        </p:txBody>
      </p:sp>
    </p:spTree>
    <p:extLst>
      <p:ext uri="{BB962C8B-B14F-4D97-AF65-F5344CB8AC3E}">
        <p14:creationId xmlns:p14="http://schemas.microsoft.com/office/powerpoint/2010/main" val="1773903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6</a:t>
            </a:fld>
            <a:endParaRPr lang="en-US"/>
          </a:p>
        </p:txBody>
      </p:sp>
    </p:spTree>
    <p:extLst>
      <p:ext uri="{BB962C8B-B14F-4D97-AF65-F5344CB8AC3E}">
        <p14:creationId xmlns:p14="http://schemas.microsoft.com/office/powerpoint/2010/main" val="1950839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1984 Jaron Lanier founded a company called VPL Research.</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Jason coined and popularized the term “virtual reality”</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company developed software and hardware to create virtual reality experiences.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One of their first devices was the </a:t>
            </a:r>
            <a:r>
              <a:rPr lang="en-US" sz="1200" kern="1200" dirty="0" err="1">
                <a:solidFill>
                  <a:schemeClr val="tx1"/>
                </a:solidFill>
                <a:effectLst/>
                <a:ea typeface="+mn-ea"/>
                <a:cs typeface="+mn-cs"/>
              </a:rPr>
              <a:t>DataGlove</a:t>
            </a:r>
            <a:r>
              <a:rPr lang="en-US" sz="1200" kern="1200" dirty="0">
                <a:solidFill>
                  <a:schemeClr val="tx1"/>
                </a:solidFill>
                <a:effectLst/>
                <a:ea typeface="+mn-ea"/>
                <a:cs typeface="+mn-cs"/>
              </a:rPr>
              <a:t>, an input device worn by users to interact with virtual worlds.</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VPL also created the </a:t>
            </a:r>
            <a:r>
              <a:rPr lang="en-US" sz="1200" kern="1200" dirty="0" err="1">
                <a:solidFill>
                  <a:schemeClr val="tx1"/>
                </a:solidFill>
                <a:effectLst/>
                <a:ea typeface="+mn-ea"/>
                <a:cs typeface="+mn-cs"/>
              </a:rPr>
              <a:t>EyePhone</a:t>
            </a:r>
            <a:r>
              <a:rPr lang="en-US" sz="1200" kern="1200" dirty="0">
                <a:solidFill>
                  <a:schemeClr val="tx1"/>
                </a:solidFill>
                <a:effectLst/>
                <a:ea typeface="+mn-ea"/>
                <a:cs typeface="+mn-cs"/>
              </a:rPr>
              <a:t>, a head-mounted display and </a:t>
            </a:r>
            <a:r>
              <a:rPr lang="en-US" sz="1200" kern="1200" dirty="0" err="1">
                <a:solidFill>
                  <a:schemeClr val="tx1"/>
                </a:solidFill>
                <a:effectLst/>
                <a:ea typeface="+mn-ea"/>
                <a:cs typeface="+mn-cs"/>
              </a:rPr>
              <a:t>AudioSpehere</a:t>
            </a:r>
            <a:r>
              <a:rPr lang="en-US" sz="1200" kern="1200" dirty="0">
                <a:solidFill>
                  <a:schemeClr val="tx1"/>
                </a:solidFill>
                <a:effectLst/>
                <a:ea typeface="+mn-ea"/>
                <a:cs typeface="+mn-cs"/>
              </a:rPr>
              <a:t> which used stereo to create the illusion of 3D sound.</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Today Jaron is an architect at Microsoft Research</a:t>
            </a:r>
          </a:p>
        </p:txBody>
      </p:sp>
      <p:sp>
        <p:nvSpPr>
          <p:cNvPr id="4" name="Slide Number Placeholder 3"/>
          <p:cNvSpPr>
            <a:spLocks noGrp="1"/>
          </p:cNvSpPr>
          <p:nvPr>
            <p:ph type="sldNum" sz="quarter" idx="10"/>
          </p:nvPr>
        </p:nvSpPr>
        <p:spPr/>
        <p:txBody>
          <a:bodyPr/>
          <a:lstStyle/>
          <a:p>
            <a:fld id="{49246FE3-B0D6-CC45-B8F9-F258F7450E99}" type="slidenum">
              <a:rPr lang="en-US" smtClean="0"/>
              <a:t>7</a:t>
            </a:fld>
            <a:endParaRPr lang="en-US"/>
          </a:p>
        </p:txBody>
      </p:sp>
    </p:spTree>
    <p:extLst>
      <p:ext uri="{BB962C8B-B14F-4D97-AF65-F5344CB8AC3E}">
        <p14:creationId xmlns:p14="http://schemas.microsoft.com/office/powerpoint/2010/main" val="448685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sz="1200" kern="1200" dirty="0">
                <a:solidFill>
                  <a:schemeClr val="tx1"/>
                </a:solidFill>
                <a:effectLst/>
                <a:ea typeface="+mn-ea"/>
                <a:cs typeface="+mn-cs"/>
              </a:rPr>
              <a:t>In 1995 Nintendo released a 3d headset video game system</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display used red LEDs to display a 3d stereoscopic view</a:t>
            </a:r>
          </a:p>
          <a:p>
            <a:pPr marL="0" indent="0">
              <a:buFont typeface="Arial" charset="0"/>
              <a:buNone/>
            </a:pPr>
            <a:endParaRPr lang="en-US" sz="1200" kern="1200" dirty="0">
              <a:solidFill>
                <a:schemeClr val="tx1"/>
              </a:solidFill>
              <a:effectLst/>
              <a:ea typeface="+mn-ea"/>
              <a:cs typeface="+mn-cs"/>
            </a:endParaRPr>
          </a:p>
          <a:p>
            <a:pPr marL="0" indent="0">
              <a:buFont typeface="Arial" charset="0"/>
              <a:buNone/>
            </a:pPr>
            <a:r>
              <a:rPr lang="en-US" sz="1200" kern="1200" dirty="0">
                <a:solidFill>
                  <a:schemeClr val="tx1"/>
                </a:solidFill>
                <a:effectLst/>
                <a:ea typeface="+mn-ea"/>
                <a:cs typeface="+mn-cs"/>
              </a:rPr>
              <a:t>The system faced several challenges common to early VR systems: high price, uncomfortable while playing, and a lack of compelling software options.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49246FE3-B0D6-CC45-B8F9-F258F7450E99}" type="slidenum">
              <a:rPr lang="en-US" smtClean="0"/>
              <a:t>8</a:t>
            </a:fld>
            <a:endParaRPr lang="en-US"/>
          </a:p>
        </p:txBody>
      </p:sp>
    </p:spTree>
    <p:extLst>
      <p:ext uri="{BB962C8B-B14F-4D97-AF65-F5344CB8AC3E}">
        <p14:creationId xmlns:p14="http://schemas.microsoft.com/office/powerpoint/2010/main" val="1717314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Remember, with only red LEDs, all games were monochromatic!</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comparison point to see how far we have come in recent years</a:t>
            </a:r>
          </a:p>
        </p:txBody>
      </p:sp>
      <p:sp>
        <p:nvSpPr>
          <p:cNvPr id="4" name="Slide Number Placeholder 3"/>
          <p:cNvSpPr>
            <a:spLocks noGrp="1"/>
          </p:cNvSpPr>
          <p:nvPr>
            <p:ph type="sldNum" sz="quarter" idx="10"/>
          </p:nvPr>
        </p:nvSpPr>
        <p:spPr/>
        <p:txBody>
          <a:bodyPr/>
          <a:lstStyle/>
          <a:p>
            <a:fld id="{49246FE3-B0D6-CC45-B8F9-F258F7450E99}" type="slidenum">
              <a:rPr lang="en-US" smtClean="0"/>
              <a:t>9</a:t>
            </a:fld>
            <a:endParaRPr lang="en-US"/>
          </a:p>
        </p:txBody>
      </p:sp>
    </p:spTree>
    <p:extLst>
      <p:ext uri="{BB962C8B-B14F-4D97-AF65-F5344CB8AC3E}">
        <p14:creationId xmlns:p14="http://schemas.microsoft.com/office/powerpoint/2010/main" val="568626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80A40D7-A581-C045-B821-5027C75460A4}"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27435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792558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240911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80A40D7-A581-C045-B821-5027C75460A4}"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9941803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0A40D7-A581-C045-B821-5027C75460A4}" type="datetimeFigureOut">
              <a:rPr lang="en-US" smtClean="0"/>
              <a:t>8/30/2016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31692734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80A40D7-A581-C045-B821-5027C75460A4}"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6461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80A40D7-A581-C045-B821-5027C75460A4}" type="datetimeFigureOut">
              <a:rPr lang="en-US" smtClean="0"/>
              <a:t>8/30/2016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2949430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80A40D7-A581-C045-B821-5027C75460A4}" type="datetimeFigureOut">
              <a:rPr lang="en-US" smtClean="0"/>
              <a:t>8/30/2016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673152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0A40D7-A581-C045-B821-5027C75460A4}" type="datetimeFigureOut">
              <a:rPr lang="en-US" smtClean="0"/>
              <a:t>8/30/2016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1804471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5465920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0A40D7-A581-C045-B821-5027C75460A4}" type="datetimeFigureOut">
              <a:rPr lang="en-US" smtClean="0"/>
              <a:t>8/30/2016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6C26D0-F357-CE44-B591-D17503F4F2D1}" type="slidenum">
              <a:rPr lang="en-US" smtClean="0"/>
              <a:t>‹#›</a:t>
            </a:fld>
            <a:endParaRPr lang="en-US"/>
          </a:p>
        </p:txBody>
      </p:sp>
    </p:spTree>
    <p:extLst>
      <p:ext uri="{BB962C8B-B14F-4D97-AF65-F5344CB8AC3E}">
        <p14:creationId xmlns:p14="http://schemas.microsoft.com/office/powerpoint/2010/main" val="4090442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0A40D7-A581-C045-B821-5027C75460A4}" type="datetimeFigureOut">
              <a:rPr lang="en-US" smtClean="0"/>
              <a:t>8/30/2016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6C26D0-F357-CE44-B591-D17503F4F2D1}" type="slidenum">
              <a:rPr lang="en-US" smtClean="0"/>
              <a:t>‹#›</a:t>
            </a:fld>
            <a:endParaRPr lang="en-US"/>
          </a:p>
        </p:txBody>
      </p:sp>
    </p:spTree>
    <p:extLst>
      <p:ext uri="{BB962C8B-B14F-4D97-AF65-F5344CB8AC3E}">
        <p14:creationId xmlns:p14="http://schemas.microsoft.com/office/powerpoint/2010/main" val="18726001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ideo" Target="https://www.youtube.com/embed/AaTyeDtht-8" TargetMode="External"/><Relationship Id="rId4" Type="http://schemas.openxmlformats.org/officeDocument/2006/relationships/image" Target="../media/image1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ideo" Target="https://www.youtube.com/embed/zCPiZlWdVws" TargetMode="External"/><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ideo" Target="https://www.youtube.com/embed/kwn9Lh0E_vU" TargetMode="Externa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ideo" Target="https://www.youtube.com/embed/eHMkOpNUtR8" TargetMode="External"/><Relationship Id="rId4" Type="http://schemas.openxmlformats.org/officeDocument/2006/relationships/image" Target="../media/image34.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ideo" Target="https://www.youtube.com/embed/PTPvx7mDon4" TargetMode="External"/><Relationship Id="rId4" Type="http://schemas.openxmlformats.org/officeDocument/2006/relationships/image" Target="../media/image3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video" Target="https://www.youtube.com/embed/zff2aQ1RaVo" TargetMode="External"/><Relationship Id="rId4" Type="http://schemas.openxmlformats.org/officeDocument/2006/relationships/image" Target="../media/image40.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https://www.youtube.com/embed/2Ytd12d6qNw?start=39&amp;end=80&amp;showinfo=0&amp;controls=0&amp;modestbranding=1&amp;rel=0" TargetMode="Externa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ideo" Target="https://www.youtube.com/embed/vo5dek4YDBA" TargetMode="Externa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07907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7819128" cy="1446550"/>
          </a:xfrm>
          <a:prstGeom prst="rect">
            <a:avLst/>
          </a:prstGeom>
          <a:noFill/>
        </p:spPr>
        <p:txBody>
          <a:bodyPr wrap="none" rtlCol="0">
            <a:spAutoFit/>
          </a:bodyPr>
          <a:lstStyle/>
          <a:p>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Modern Devices</a:t>
            </a:r>
          </a:p>
        </p:txBody>
      </p:sp>
      <p:sp>
        <p:nvSpPr>
          <p:cNvPr id="5" name="TextBox 4"/>
          <p:cNvSpPr txBox="1"/>
          <p:nvPr/>
        </p:nvSpPr>
        <p:spPr>
          <a:xfrm>
            <a:off x="1835333" y="3306615"/>
            <a:ext cx="2792239"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2000s–Present</a:t>
            </a:r>
          </a:p>
        </p:txBody>
      </p:sp>
    </p:spTree>
    <p:extLst>
      <p:ext uri="{BB962C8B-B14F-4D97-AF65-F5344CB8AC3E}">
        <p14:creationId xmlns:p14="http://schemas.microsoft.com/office/powerpoint/2010/main" val="1465549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55172" y="1192778"/>
            <a:ext cx="5368777" cy="4401205"/>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Mobile</a:t>
            </a:r>
          </a:p>
          <a:p>
            <a:pPr>
              <a:lnSpc>
                <a:spcPts val="8400"/>
              </a:lnSpc>
            </a:pPr>
            <a:r>
              <a:rPr lang="en-US" sz="8800" spc="-100" dirty="0">
                <a:solidFill>
                  <a:schemeClr val="bg1"/>
                </a:solidFill>
                <a:latin typeface="Segoe UI Light" charset="0"/>
                <a:ea typeface="Segoe UI Light" charset="0"/>
                <a:cs typeface="Segoe UI Light" charset="0"/>
              </a:rPr>
              <a:t>Computing</a:t>
            </a:r>
          </a:p>
          <a:p>
            <a:pPr>
              <a:lnSpc>
                <a:spcPts val="8400"/>
              </a:lnSpc>
            </a:pPr>
            <a:r>
              <a:rPr lang="en-US" sz="8800" spc="-100" dirty="0">
                <a:solidFill>
                  <a:schemeClr val="bg1"/>
                </a:solidFill>
                <a:latin typeface="Segoe UI Light" charset="0"/>
                <a:ea typeface="Segoe UI Light" charset="0"/>
                <a:cs typeface="Segoe UI Light" charset="0"/>
              </a:rPr>
              <a:t>and the</a:t>
            </a:r>
          </a:p>
          <a:p>
            <a:pPr>
              <a:lnSpc>
                <a:spcPts val="8400"/>
              </a:lnSpc>
            </a:pPr>
            <a:r>
              <a:rPr lang="en-US" sz="8800" spc="-100" dirty="0">
                <a:solidFill>
                  <a:schemeClr val="bg1"/>
                </a:solidFill>
                <a:latin typeface="Segoe UI Light" charset="0"/>
                <a:ea typeface="Segoe UI Light" charset="0"/>
                <a:cs typeface="Segoe UI Light" charset="0"/>
              </a:rPr>
              <a:t>Rise of VR</a:t>
            </a:r>
          </a:p>
        </p:txBody>
      </p:sp>
    </p:spTree>
    <p:extLst>
      <p:ext uri="{BB962C8B-B14F-4D97-AF65-F5344CB8AC3E}">
        <p14:creationId xmlns:p14="http://schemas.microsoft.com/office/powerpoint/2010/main" val="324101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635021"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Provides presence in places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That would not otherwise</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Be possible.</a:t>
            </a:r>
          </a:p>
        </p:txBody>
      </p:sp>
      <p:sp>
        <p:nvSpPr>
          <p:cNvPr id="7" name="TextBox 6"/>
          <p:cNvSpPr txBox="1"/>
          <p:nvPr/>
        </p:nvSpPr>
        <p:spPr>
          <a:xfrm>
            <a:off x="1149899" y="1675931"/>
            <a:ext cx="2858008"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VR</a:t>
            </a:r>
          </a:p>
        </p:txBody>
      </p:sp>
    </p:spTree>
    <p:extLst>
      <p:ext uri="{BB962C8B-B14F-4D97-AF65-F5344CB8AC3E}">
        <p14:creationId xmlns:p14="http://schemas.microsoft.com/office/powerpoint/2010/main" val="518131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5122428" cy="1169551"/>
          </a:xfrm>
          <a:prstGeom prst="rect">
            <a:avLst/>
          </a:prstGeom>
          <a:noFill/>
        </p:spPr>
        <p:txBody>
          <a:bodyPr wrap="none" rtlCol="0">
            <a:spAutoFit/>
          </a:bodyPr>
          <a:lstStyle/>
          <a:p>
            <a:pPr>
              <a:lnSpc>
                <a:spcPts val="8400"/>
              </a:lnSpc>
            </a:pPr>
            <a:r>
              <a:rPr lang="en-US" sz="8800" spc="-100">
                <a:solidFill>
                  <a:schemeClr val="bg1"/>
                </a:solidFill>
                <a:latin typeface="Segoe UI Light" charset="0"/>
                <a:ea typeface="Segoe UI Light" charset="0"/>
                <a:cs typeface="Segoe UI Light" charset="0"/>
              </a:rPr>
              <a:t>Oculus Rift</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606740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7783647" y="2459654"/>
            <a:ext cx="3652727" cy="3400102"/>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Samsung</a:t>
            </a:r>
          </a:p>
          <a:p>
            <a:pPr algn="r">
              <a:lnSpc>
                <a:spcPts val="9600"/>
              </a:lnSpc>
            </a:pPr>
            <a:r>
              <a:rPr lang="en-US" sz="8800" spc="-100" dirty="0">
                <a:solidFill>
                  <a:schemeClr val="bg1"/>
                </a:solidFill>
                <a:latin typeface="Segoe UI Light" charset="0"/>
                <a:ea typeface="Segoe UI Light" charset="0"/>
                <a:cs typeface="Segoe UI Light" charset="0"/>
              </a:rPr>
              <a:t>Gear VR</a:t>
            </a:r>
          </a:p>
        </p:txBody>
      </p:sp>
    </p:spTree>
    <p:extLst>
      <p:ext uri="{BB962C8B-B14F-4D97-AF65-F5344CB8AC3E}">
        <p14:creationId xmlns:p14="http://schemas.microsoft.com/office/powerpoint/2010/main" val="1293794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34901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HTC Vive</a:t>
            </a:r>
          </a:p>
        </p:txBody>
      </p:sp>
    </p:spTree>
    <p:extLst>
      <p:ext uri="{BB962C8B-B14F-4D97-AF65-F5344CB8AC3E}">
        <p14:creationId xmlns:p14="http://schemas.microsoft.com/office/powerpoint/2010/main" val="1045021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451246" y="2217581"/>
            <a:ext cx="6807120"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Overlays information on top</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of camera output or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transparent view</a:t>
            </a:r>
          </a:p>
        </p:txBody>
      </p:sp>
      <p:sp>
        <p:nvSpPr>
          <p:cNvPr id="7" name="TextBox 6"/>
          <p:cNvSpPr txBox="1"/>
          <p:nvPr/>
        </p:nvSpPr>
        <p:spPr>
          <a:xfrm>
            <a:off x="1149899" y="1675931"/>
            <a:ext cx="3206327"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AR</a:t>
            </a:r>
          </a:p>
        </p:txBody>
      </p:sp>
    </p:spTree>
    <p:extLst>
      <p:ext uri="{BB962C8B-B14F-4D97-AF65-F5344CB8AC3E}">
        <p14:creationId xmlns:p14="http://schemas.microsoft.com/office/powerpoint/2010/main" val="156569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6096000" y="2845008"/>
            <a:ext cx="4740400" cy="1323439"/>
          </a:xfrm>
          <a:prstGeom prst="rect">
            <a:avLst/>
          </a:prstGeom>
          <a:noFill/>
        </p:spPr>
        <p:txBody>
          <a:bodyPr wrap="none" rtlCol="0">
            <a:spAutoFit/>
          </a:bodyPr>
          <a:lstStyle/>
          <a:p>
            <a:pPr algn="r">
              <a:lnSpc>
                <a:spcPts val="9600"/>
              </a:lnSpc>
            </a:pPr>
            <a:r>
              <a:rPr lang="en-US" sz="8800" spc="-100">
                <a:solidFill>
                  <a:schemeClr val="bg1"/>
                </a:solidFill>
                <a:latin typeface="Segoe UI Light" charset="0"/>
                <a:ea typeface="Segoe UI Light" charset="0"/>
                <a:cs typeface="Segoe UI Light" charset="0"/>
              </a:rPr>
              <a:t>Sky Guide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213246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734863" y="2217581"/>
            <a:ext cx="6329490" cy="2308324"/>
          </a:xfrm>
          <a:prstGeom prst="rect">
            <a:avLst/>
          </a:prstGeom>
          <a:noFill/>
        </p:spPr>
        <p:txBody>
          <a:bodyPr wrap="none" rtlCol="0">
            <a:spAutoFit/>
          </a:bodyPr>
          <a:lstStyle/>
          <a:p>
            <a:r>
              <a:rPr lang="en-US" sz="4800" dirty="0">
                <a:solidFill>
                  <a:schemeClr val="bg1"/>
                </a:solidFill>
                <a:latin typeface="Segoe UI Light" charset="0"/>
                <a:ea typeface="Segoe UI Light" charset="0"/>
                <a:cs typeface="Segoe UI Light" charset="0"/>
              </a:rPr>
              <a:t>Space station orbit is </a:t>
            </a:r>
          </a:p>
          <a:p>
            <a:r>
              <a:rPr lang="en-US" sz="4800" dirty="0">
                <a:solidFill>
                  <a:schemeClr val="bg1"/>
                </a:solidFill>
                <a:latin typeface="Segoe UI Light" charset="0"/>
                <a:ea typeface="Segoe UI Light" charset="0"/>
                <a:cs typeface="Segoe UI Light" charset="0"/>
              </a:rPr>
              <a:t>projected based on the </a:t>
            </a:r>
          </a:p>
          <a:p>
            <a:r>
              <a:rPr lang="en-US" sz="4800" dirty="0">
                <a:solidFill>
                  <a:schemeClr val="bg1"/>
                </a:solidFill>
                <a:latin typeface="Segoe UI Light" charset="0"/>
                <a:ea typeface="Segoe UI Light" charset="0"/>
                <a:cs typeface="Segoe UI Light" charset="0"/>
              </a:rPr>
              <a:t>phone’s orientation.</a:t>
            </a:r>
          </a:p>
        </p:txBody>
      </p:sp>
    </p:spTree>
    <p:extLst>
      <p:ext uri="{BB962C8B-B14F-4D97-AF65-F5344CB8AC3E}">
        <p14:creationId xmlns:p14="http://schemas.microsoft.com/office/powerpoint/2010/main" val="10542007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8221734" y="2459654"/>
            <a:ext cx="3235501" cy="2554545"/>
          </a:xfrm>
          <a:prstGeom prst="rect">
            <a:avLst/>
          </a:prstGeom>
          <a:noFill/>
        </p:spPr>
        <p:txBody>
          <a:bodyPr wrap="none" rtlCol="0">
            <a:spAutoFit/>
          </a:bodyPr>
          <a:lstStyle/>
          <a:p>
            <a:pPr algn="r">
              <a:lnSpc>
                <a:spcPts val="9600"/>
              </a:lnSpc>
            </a:pPr>
            <a:r>
              <a:rPr lang="en-US" sz="8800" spc="-100" dirty="0">
                <a:solidFill>
                  <a:schemeClr val="bg1"/>
                </a:solidFill>
                <a:latin typeface="Segoe UI Light" charset="0"/>
                <a:ea typeface="Segoe UI Light" charset="0"/>
                <a:cs typeface="Segoe UI Light" charset="0"/>
              </a:rPr>
              <a:t>Google</a:t>
            </a:r>
          </a:p>
          <a:p>
            <a:pPr algn="r">
              <a:lnSpc>
                <a:spcPts val="9600"/>
              </a:lnSpc>
            </a:pPr>
            <a:r>
              <a:rPr lang="en-US" sz="8800" spc="-100" dirty="0">
                <a:solidFill>
                  <a:schemeClr val="bg1"/>
                </a:solidFill>
                <a:latin typeface="Segoe UI Light" charset="0"/>
                <a:ea typeface="Segoe UI Light" charset="0"/>
                <a:cs typeface="Segoe UI Light" charset="0"/>
              </a:rPr>
              <a:t>Glass</a:t>
            </a:r>
          </a:p>
        </p:txBody>
      </p:sp>
    </p:spTree>
    <p:extLst>
      <p:ext uri="{BB962C8B-B14F-4D97-AF65-F5344CB8AC3E}">
        <p14:creationId xmlns:p14="http://schemas.microsoft.com/office/powerpoint/2010/main" val="905144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278" y="-385616"/>
            <a:ext cx="12470556" cy="7629232"/>
          </a:xfrm>
          <a:prstGeom prst="rect">
            <a:avLst/>
          </a:prstGeom>
        </p:spPr>
      </p:pic>
    </p:spTree>
    <p:extLst>
      <p:ext uri="{BB962C8B-B14F-4D97-AF65-F5344CB8AC3E}">
        <p14:creationId xmlns:p14="http://schemas.microsoft.com/office/powerpoint/2010/main" val="8123598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6" name="TextBox 5"/>
          <p:cNvSpPr txBox="1"/>
          <p:nvPr/>
        </p:nvSpPr>
        <p:spPr>
          <a:xfrm>
            <a:off x="4653719" y="2217581"/>
            <a:ext cx="6298519" cy="2123658"/>
          </a:xfrm>
          <a:prstGeom prst="rect">
            <a:avLst/>
          </a:prstGeom>
          <a:noFill/>
        </p:spPr>
        <p:txBody>
          <a:bodyPr wrap="none" rtlCol="0">
            <a:spAutoFit/>
          </a:bodyPr>
          <a:lstStyle/>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Seamlessly blends</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physical and digital into a </a:t>
            </a:r>
          </a:p>
          <a:p>
            <a:r>
              <a:rPr lang="en-US" sz="4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single reality.</a:t>
            </a:r>
          </a:p>
        </p:txBody>
      </p:sp>
      <p:sp>
        <p:nvSpPr>
          <p:cNvPr id="7" name="TextBox 6"/>
          <p:cNvSpPr txBox="1"/>
          <p:nvPr/>
        </p:nvSpPr>
        <p:spPr>
          <a:xfrm>
            <a:off x="927831" y="1675931"/>
            <a:ext cx="3727303" cy="3154710"/>
          </a:xfrm>
          <a:prstGeom prst="rect">
            <a:avLst/>
          </a:prstGeom>
          <a:noFill/>
        </p:spPr>
        <p:txBody>
          <a:bodyPr wrap="none" rtlCol="0">
            <a:spAutoFit/>
          </a:bodyPr>
          <a:lstStyle/>
          <a:p>
            <a:r>
              <a:rPr lang="en-US" sz="19900" dirty="0">
                <a:solidFill>
                  <a:srgbClr val="FF4152"/>
                </a:solidFill>
                <a:latin typeface="Segoe UI Light" charset="0"/>
                <a:ea typeface="Segoe UI Light" charset="0"/>
                <a:cs typeface="Segoe UI Light" charset="0"/>
              </a:rPr>
              <a:t>M</a:t>
            </a:r>
            <a:r>
              <a:rPr lang="en-US" sz="19900">
                <a:solidFill>
                  <a:srgbClr val="FF4152"/>
                </a:solidFill>
                <a:latin typeface="Segoe UI Light" charset="0"/>
                <a:ea typeface="Segoe UI Light" charset="0"/>
                <a:cs typeface="Segoe UI Light" charset="0"/>
              </a:rPr>
              <a:t>R</a:t>
            </a:r>
            <a:endParaRPr lang="en-US" sz="19900" dirty="0">
              <a:solidFill>
                <a:srgbClr val="FF4152"/>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15807950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529047" y="2895495"/>
            <a:ext cx="4184159" cy="1169551"/>
          </a:xfrm>
          <a:prstGeom prst="rect">
            <a:avLst/>
          </a:prstGeom>
          <a:noFill/>
        </p:spPr>
        <p:txBody>
          <a:bodyPr wrap="none" rtlCol="0">
            <a:spAutoFit/>
          </a:bodyPr>
          <a:lstStyle/>
          <a:p>
            <a:pPr>
              <a:lnSpc>
                <a:spcPts val="8400"/>
              </a:lnSpc>
            </a:pPr>
            <a:r>
              <a:rPr lang="en-US" sz="8800" spc="-100" dirty="0" err="1">
                <a:solidFill>
                  <a:schemeClr val="bg1"/>
                </a:solidFill>
                <a:latin typeface="Segoe UI Light" charset="0"/>
                <a:ea typeface="Segoe UI Light" charset="0"/>
                <a:cs typeface="Segoe UI Light" charset="0"/>
              </a:rPr>
              <a:t>Hololens</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716936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p:cNvPicPr>
          <p:nvPr>
            <p:ph idx="1"/>
            <a:videoFile r:link="rId1"/>
          </p:nvPr>
        </p:nvPicPr>
        <p:blipFill>
          <a:blip r:embed="rId4"/>
          <a:stretch>
            <a:fillRect/>
          </a:stretch>
        </p:blipFill>
        <p:spPr>
          <a:xfrm>
            <a:off x="0" y="-17463"/>
            <a:ext cx="12249509" cy="6878638"/>
          </a:xfrm>
          <a:prstGeom prst="rect">
            <a:avLst/>
          </a:prstGeom>
        </p:spPr>
      </p:pic>
    </p:spTree>
    <p:extLst>
      <p:ext uri="{BB962C8B-B14F-4D97-AF65-F5344CB8AC3E}">
        <p14:creationId xmlns:p14="http://schemas.microsoft.com/office/powerpoint/2010/main" val="943075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3D Basics</a:t>
            </a:r>
          </a:p>
        </p:txBody>
      </p:sp>
    </p:spTree>
    <p:extLst>
      <p:ext uri="{BB962C8B-B14F-4D97-AF65-F5344CB8AC3E}">
        <p14:creationId xmlns:p14="http://schemas.microsoft.com/office/powerpoint/2010/main" val="949994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sp>
        <p:nvSpPr>
          <p:cNvPr id="8" name="TextBox 7"/>
          <p:cNvSpPr txBox="1"/>
          <p:nvPr/>
        </p:nvSpPr>
        <p:spPr>
          <a:xfrm>
            <a:off x="1203959" y="3131984"/>
            <a:ext cx="9784081" cy="2123658"/>
          </a:xfrm>
          <a:prstGeom prst="rect">
            <a:avLst/>
          </a:prstGeom>
          <a:noFill/>
        </p:spPr>
        <p:txBody>
          <a:bodyPr wrap="square" rtlCol="0">
            <a:spAutoFit/>
          </a:bodyPr>
          <a:lstStyle/>
          <a:p>
            <a:pPr algn="ctr"/>
            <a:r>
              <a:rPr lang="en-US" sz="4400" dirty="0">
                <a:solidFill>
                  <a:schemeClr val="bg1"/>
                </a:solidFill>
                <a:latin typeface="Segoe UI Light" charset="0"/>
                <a:ea typeface="Segoe UI Light" charset="0"/>
                <a:cs typeface="Segoe UI Light" charset="0"/>
              </a:rPr>
              <a:t>Present a different image to each eye to create a sense depth from the parallax that emerges.</a:t>
            </a:r>
          </a:p>
        </p:txBody>
      </p:sp>
      <p:sp>
        <p:nvSpPr>
          <p:cNvPr id="10" name="TextBox 9"/>
          <p:cNvSpPr txBox="1"/>
          <p:nvPr/>
        </p:nvSpPr>
        <p:spPr>
          <a:xfrm>
            <a:off x="0" y="1668490"/>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914188"/>
                    </a:gs>
                    <a:gs pos="100000">
                      <a:srgbClr val="FF4152"/>
                    </a:gs>
                  </a:gsLst>
                  <a:lin ang="0" scaled="0"/>
                </a:gradFill>
                <a:latin typeface="Segoe UI Light" charset="0"/>
                <a:ea typeface="Segoe UI Light" charset="0"/>
                <a:cs typeface="Segoe UI Light" charset="0"/>
              </a:rPr>
              <a:t>Stereoscopic Imaging</a:t>
            </a:r>
          </a:p>
        </p:txBody>
      </p:sp>
    </p:spTree>
    <p:extLst>
      <p:ext uri="{BB962C8B-B14F-4D97-AF65-F5344CB8AC3E}">
        <p14:creationId xmlns:p14="http://schemas.microsoft.com/office/powerpoint/2010/main" val="211785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extBox 6"/>
          <p:cNvSpPr txBox="1"/>
          <p:nvPr/>
        </p:nvSpPr>
        <p:spPr>
          <a:xfrm>
            <a:off x="3007655" y="1367149"/>
            <a:ext cx="6176691"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Anaglyph 3D</a:t>
            </a:r>
          </a:p>
        </p:txBody>
      </p:sp>
    </p:spTree>
    <p:extLst>
      <p:ext uri="{BB962C8B-B14F-4D97-AF65-F5344CB8AC3E}">
        <p14:creationId xmlns:p14="http://schemas.microsoft.com/office/powerpoint/2010/main" val="2303928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381000"/>
            <a:ext cx="12192000" cy="7620000"/>
          </a:xfrm>
          <a:prstGeom prst="rect">
            <a:avLst/>
          </a:prstGeom>
        </p:spPr>
      </p:pic>
    </p:spTree>
    <p:extLst>
      <p:ext uri="{BB962C8B-B14F-4D97-AF65-F5344CB8AC3E}">
        <p14:creationId xmlns:p14="http://schemas.microsoft.com/office/powerpoint/2010/main" val="776138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Box 7"/>
          <p:cNvSpPr txBox="1"/>
          <p:nvPr/>
        </p:nvSpPr>
        <p:spPr>
          <a:xfrm>
            <a:off x="1134546" y="1367149"/>
            <a:ext cx="9922909" cy="1169551"/>
          </a:xfrm>
          <a:prstGeom prst="rect">
            <a:avLst/>
          </a:prstGeom>
          <a:noFill/>
        </p:spPr>
        <p:txBody>
          <a:bodyPr wrap="none" rtlCol="0">
            <a:spAutoFit/>
          </a:bodyPr>
          <a:lstStyle/>
          <a:p>
            <a:pPr>
              <a:lnSpc>
                <a:spcPts val="8400"/>
              </a:lnSpc>
            </a:pPr>
            <a:r>
              <a:rPr lang="en-US" sz="8800" spc="-100" dirty="0">
                <a:solidFill>
                  <a:schemeClr val="bg1"/>
                </a:solidFill>
                <a:latin typeface="Segoe UI Light" charset="0"/>
                <a:ea typeface="Segoe UI Light" charset="0"/>
                <a:cs typeface="Segoe UI Light" charset="0"/>
              </a:rPr>
              <a:t>Dual Display Headset</a:t>
            </a:r>
          </a:p>
        </p:txBody>
      </p:sp>
    </p:spTree>
    <p:extLst>
      <p:ext uri="{BB962C8B-B14F-4D97-AF65-F5344CB8AC3E}">
        <p14:creationId xmlns:p14="http://schemas.microsoft.com/office/powerpoint/2010/main" val="18525657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9362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Let’s write some code!</a:t>
            </a:r>
          </a:p>
        </p:txBody>
      </p:sp>
    </p:spTree>
    <p:extLst>
      <p:ext uri="{BB962C8B-B14F-4D97-AF65-F5344CB8AC3E}">
        <p14:creationId xmlns:p14="http://schemas.microsoft.com/office/powerpoint/2010/main" val="30279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extBox 1"/>
          <p:cNvSpPr txBox="1"/>
          <p:nvPr/>
        </p:nvSpPr>
        <p:spPr>
          <a:xfrm>
            <a:off x="1835333" y="1907176"/>
            <a:ext cx="6308137" cy="1446550"/>
          </a:xfrm>
          <a:prstGeom prst="rect">
            <a:avLst/>
          </a:prstGeom>
          <a:noFill/>
        </p:spPr>
        <p:txBody>
          <a:bodyPr wrap="none" rtlCol="0">
            <a:spAutoFit/>
          </a:bodyPr>
          <a:lstStyle/>
          <a:p>
            <a:r>
              <a:rPr lang="en-US" sz="8800" dirty="0">
                <a:gradFill>
                  <a:gsLst>
                    <a:gs pos="0">
                      <a:srgbClr val="F0B908"/>
                    </a:gs>
                    <a:gs pos="54000">
                      <a:srgbClr val="AFB763"/>
                    </a:gs>
                    <a:gs pos="100000">
                      <a:srgbClr val="78B5B1"/>
                    </a:gs>
                  </a:gsLst>
                  <a:lin ang="0" scaled="0"/>
                </a:gradFill>
                <a:latin typeface="Segoe UI Light" charset="0"/>
                <a:ea typeface="Segoe UI Light" charset="0"/>
                <a:cs typeface="Segoe UI Light" charset="0"/>
              </a:rPr>
              <a:t>Early Devices</a:t>
            </a:r>
          </a:p>
        </p:txBody>
      </p:sp>
      <p:sp>
        <p:nvSpPr>
          <p:cNvPr id="5" name="TextBox 4"/>
          <p:cNvSpPr txBox="1"/>
          <p:nvPr/>
        </p:nvSpPr>
        <p:spPr>
          <a:xfrm>
            <a:off x="1835333" y="3306615"/>
            <a:ext cx="2509020" cy="584775"/>
          </a:xfrm>
          <a:prstGeom prst="rect">
            <a:avLst/>
          </a:prstGeom>
          <a:noFill/>
        </p:spPr>
        <p:txBody>
          <a:bodyPr wrap="none" rtlCol="0">
            <a:spAutoFit/>
          </a:bodyPr>
          <a:lstStyle/>
          <a:p>
            <a:r>
              <a:rPr lang="en-US" sz="3200" dirty="0">
                <a:solidFill>
                  <a:srgbClr val="F0B908"/>
                </a:solidFill>
                <a:latin typeface="Segoe UI" charset="0"/>
                <a:ea typeface="Segoe UI" charset="0"/>
                <a:cs typeface="Segoe UI" charset="0"/>
              </a:rPr>
              <a:t>1960s–2000s</a:t>
            </a:r>
          </a:p>
        </p:txBody>
      </p:sp>
    </p:spTree>
    <p:extLst>
      <p:ext uri="{BB962C8B-B14F-4D97-AF65-F5344CB8AC3E}">
        <p14:creationId xmlns:p14="http://schemas.microsoft.com/office/powerpoint/2010/main" val="221595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2641673"/>
            <a:ext cx="1219200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Tools</a:t>
            </a:r>
          </a:p>
        </p:txBody>
      </p:sp>
    </p:spTree>
    <p:extLst>
      <p:ext uri="{BB962C8B-B14F-4D97-AF65-F5344CB8AC3E}">
        <p14:creationId xmlns:p14="http://schemas.microsoft.com/office/powerpoint/2010/main" val="548452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77937" y="2731007"/>
            <a:ext cx="3836126" cy="1395986"/>
          </a:xfrm>
          <a:prstGeom prst="rect">
            <a:avLst/>
          </a:prstGeom>
        </p:spPr>
      </p:pic>
    </p:spTree>
    <p:extLst>
      <p:ext uri="{BB962C8B-B14F-4D97-AF65-F5344CB8AC3E}">
        <p14:creationId xmlns:p14="http://schemas.microsoft.com/office/powerpoint/2010/main" val="89381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041467" y="2338251"/>
            <a:ext cx="2109066" cy="2181498"/>
          </a:xfrm>
          <a:prstGeom prst="rect">
            <a:avLst/>
          </a:prstGeom>
        </p:spPr>
      </p:pic>
    </p:spTree>
    <p:extLst>
      <p:ext uri="{BB962C8B-B14F-4D97-AF65-F5344CB8AC3E}">
        <p14:creationId xmlns:p14="http://schemas.microsoft.com/office/powerpoint/2010/main" val="214893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4" name="TextBox 3"/>
          <p:cNvSpPr txBox="1"/>
          <p:nvPr/>
        </p:nvSpPr>
        <p:spPr>
          <a:xfrm>
            <a:off x="0" y="2935587"/>
            <a:ext cx="7517674"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t>
            </a:r>
            <a:r>
              <a:rPr lang="en-US" sz="8800" spc="-100" dirty="0" err="1">
                <a:gradFill>
                  <a:gsLst>
                    <a:gs pos="0">
                      <a:srgbClr val="1C8FCC"/>
                    </a:gs>
                    <a:gs pos="54000">
                      <a:srgbClr val="5DAC55"/>
                    </a:gs>
                    <a:gs pos="100000">
                      <a:srgbClr val="88C005"/>
                    </a:gs>
                  </a:gsLst>
                  <a:lin ang="0" scaled="0"/>
                </a:gradFill>
                <a:latin typeface="Segoe UI Light" charset="0"/>
                <a:ea typeface="Segoe UI Light" charset="0"/>
                <a:cs typeface="Segoe UI Light" charset="0"/>
              </a:rPr>
              <a:t>Holo</a:t>
            </a: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 World </a:t>
            </a:r>
          </a:p>
        </p:txBody>
      </p:sp>
    </p:spTree>
    <p:extLst>
      <p:ext uri="{BB962C8B-B14F-4D97-AF65-F5344CB8AC3E}">
        <p14:creationId xmlns:p14="http://schemas.microsoft.com/office/powerpoint/2010/main" val="1706891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Set up Unity for holographic </a:t>
            </a: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development and make a hologram.</a:t>
            </a:r>
          </a:p>
        </p:txBody>
      </p:sp>
    </p:spTree>
    <p:extLst>
      <p:ext uri="{BB962C8B-B14F-4D97-AF65-F5344CB8AC3E}">
        <p14:creationId xmlns:p14="http://schemas.microsoft.com/office/powerpoint/2010/main" val="1107930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extBox 11"/>
          <p:cNvSpPr txBox="1"/>
          <p:nvPr/>
        </p:nvSpPr>
        <p:spPr>
          <a:xfrm>
            <a:off x="0"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Gaze Input</a:t>
            </a:r>
          </a:p>
        </p:txBody>
      </p:sp>
    </p:spTree>
    <p:extLst>
      <p:ext uri="{BB962C8B-B14F-4D97-AF65-F5344CB8AC3E}">
        <p14:creationId xmlns:p14="http://schemas.microsoft.com/office/powerpoint/2010/main" val="14762274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92445"/>
          </a:xfrm>
          <a:prstGeom prst="rect">
            <a:avLst/>
          </a:prstGeom>
        </p:spPr>
      </p:pic>
    </p:spTree>
    <p:extLst>
      <p:ext uri="{BB962C8B-B14F-4D97-AF65-F5344CB8AC3E}">
        <p14:creationId xmlns:p14="http://schemas.microsoft.com/office/powerpoint/2010/main" val="1777478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Visualize your gaze using a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world-locked cursor. </a:t>
            </a:r>
          </a:p>
        </p:txBody>
      </p:sp>
    </p:spTree>
    <p:extLst>
      <p:ext uri="{BB962C8B-B14F-4D97-AF65-F5344CB8AC3E}">
        <p14:creationId xmlns:p14="http://schemas.microsoft.com/office/powerpoint/2010/main" val="19611862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C2C33"/>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13681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84614" y="2461922"/>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Gestures</a:t>
            </a:r>
          </a:p>
        </p:txBody>
      </p:sp>
    </p:spTree>
    <p:extLst>
      <p:ext uri="{BB962C8B-B14F-4D97-AF65-F5344CB8AC3E}">
        <p14:creationId xmlns:p14="http://schemas.microsoft.com/office/powerpoint/2010/main" val="1076195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609094"/>
            <a:ext cx="5405647" cy="1446550"/>
          </a:xfrm>
          <a:prstGeom prst="rect">
            <a:avLst/>
          </a:prstGeom>
          <a:noFill/>
        </p:spPr>
        <p:txBody>
          <a:bodyPr wrap="none" rtlCol="0">
            <a:spAutoFit/>
          </a:bodyPr>
          <a:lstStyle/>
          <a:p>
            <a:r>
              <a:rPr lang="en-US" sz="8800" dirty="0" err="1">
                <a:solidFill>
                  <a:srgbClr val="F0B908"/>
                </a:solidFill>
                <a:latin typeface="Segoe UI Light" charset="0"/>
                <a:ea typeface="Segoe UI Light" charset="0"/>
                <a:cs typeface="Segoe UI Light" charset="0"/>
              </a:rPr>
              <a:t>Sensorama</a:t>
            </a:r>
            <a:endParaRPr lang="en-US" sz="8800" dirty="0">
              <a:solidFill>
                <a:srgbClr val="F0B908"/>
              </a:solidFill>
              <a:latin typeface="Segoe UI Light" charset="0"/>
              <a:ea typeface="Segoe UI Light" charset="0"/>
              <a:cs typeface="Segoe UI Light" charset="0"/>
            </a:endParaRP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1962</a:t>
            </a:r>
          </a:p>
        </p:txBody>
      </p:sp>
    </p:spTree>
    <p:extLst>
      <p:ext uri="{BB962C8B-B14F-4D97-AF65-F5344CB8AC3E}">
        <p14:creationId xmlns:p14="http://schemas.microsoft.com/office/powerpoint/2010/main" val="555780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220754" cy="6877768"/>
          </a:xfrm>
          <a:prstGeom prst="rect">
            <a:avLst/>
          </a:prstGeom>
        </p:spPr>
      </p:pic>
    </p:spTree>
    <p:extLst>
      <p:ext uri="{BB962C8B-B14F-4D97-AF65-F5344CB8AC3E}">
        <p14:creationId xmlns:p14="http://schemas.microsoft.com/office/powerpoint/2010/main" val="6460552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Control your holograms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with the Select gesture.</a:t>
            </a:r>
          </a:p>
        </p:txBody>
      </p:sp>
    </p:spTree>
    <p:extLst>
      <p:ext uri="{BB962C8B-B14F-4D97-AF65-F5344CB8AC3E}">
        <p14:creationId xmlns:p14="http://schemas.microsoft.com/office/powerpoint/2010/main" val="665079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272551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134391" y="1985127"/>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Voice</a:t>
            </a:r>
          </a:p>
        </p:txBody>
      </p:sp>
    </p:spTree>
    <p:extLst>
      <p:ext uri="{BB962C8B-B14F-4D97-AF65-F5344CB8AC3E}">
        <p14:creationId xmlns:p14="http://schemas.microsoft.com/office/powerpoint/2010/main" val="4778317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17305213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Add voice commands that always</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listen in the background.</a:t>
            </a:r>
          </a:p>
        </p:txBody>
      </p:sp>
    </p:spTree>
    <p:extLst>
      <p:ext uri="{BB962C8B-B14F-4D97-AF65-F5344CB8AC3E}">
        <p14:creationId xmlns:p14="http://schemas.microsoft.com/office/powerpoint/2010/main" val="1604384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33662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0" y="2844224"/>
            <a:ext cx="7909560" cy="1169551"/>
          </a:xfrm>
          <a:prstGeom prst="rect">
            <a:avLst/>
          </a:prstGeom>
          <a:noFill/>
        </p:spPr>
        <p:txBody>
          <a:bodyPr wrap="square" rtlCol="0">
            <a:spAutoFit/>
          </a:bodyPr>
          <a:lstStyle/>
          <a:p>
            <a:pPr algn="ctr">
              <a:lnSpc>
                <a:spcPts val="8400"/>
              </a:lnSpc>
            </a:pPr>
            <a:r>
              <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Sound</a:t>
            </a:r>
          </a:p>
        </p:txBody>
      </p:sp>
    </p:spTree>
    <p:extLst>
      <p:ext uri="{BB962C8B-B14F-4D97-AF65-F5344CB8AC3E}">
        <p14:creationId xmlns:p14="http://schemas.microsoft.com/office/powerpoint/2010/main" val="3585599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0" y="0"/>
            <a:ext cx="12192000" cy="6849014"/>
          </a:xfrm>
          <a:prstGeom prst="rect">
            <a:avLst/>
          </a:prstGeom>
        </p:spPr>
      </p:pic>
    </p:spTree>
    <p:extLst>
      <p:ext uri="{BB962C8B-B14F-4D97-AF65-F5344CB8AC3E}">
        <p14:creationId xmlns:p14="http://schemas.microsoft.com/office/powerpoint/2010/main" val="270228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2585323"/>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Hear holograms in your world.</a:t>
            </a:r>
          </a:p>
        </p:txBody>
      </p:sp>
    </p:spTree>
    <p:extLst>
      <p:ext uri="{BB962C8B-B14F-4D97-AF65-F5344CB8AC3E}">
        <p14:creationId xmlns:p14="http://schemas.microsoft.com/office/powerpoint/2010/main" val="129171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506636"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MIT Aspen</a:t>
            </a:r>
          </a:p>
          <a:p>
            <a:pPr>
              <a:lnSpc>
                <a:spcPts val="8400"/>
              </a:lnSpc>
            </a:pPr>
            <a:r>
              <a:rPr lang="en-US" sz="8800" spc="-100" dirty="0">
                <a:solidFill>
                  <a:srgbClr val="F0B908"/>
                </a:solidFill>
                <a:latin typeface="Segoe UI Light" charset="0"/>
                <a:ea typeface="Segoe UI Light" charset="0"/>
                <a:cs typeface="Segoe UI Light" charset="0"/>
              </a:rPr>
              <a:t>Movie Map</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92029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15407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3494311" y="4663013"/>
            <a:ext cx="7909560" cy="1169551"/>
          </a:xfrm>
          <a:prstGeom prst="rect">
            <a:avLst/>
          </a:prstGeom>
          <a:noFill/>
        </p:spPr>
        <p:txBody>
          <a:bodyPr wrap="square" rtlCol="0">
            <a:spAutoFit/>
          </a:bodyPr>
          <a:lstStyle/>
          <a:p>
            <a:pPr algn="ctr">
              <a:lnSpc>
                <a:spcPts val="8400"/>
              </a:lnSpc>
            </a:pPr>
            <a:r>
              <a:rPr lang="en-US" sz="8800" spc="-100">
                <a:gradFill>
                  <a:gsLst>
                    <a:gs pos="0">
                      <a:srgbClr val="1C8FCC"/>
                    </a:gs>
                    <a:gs pos="54000">
                      <a:srgbClr val="5DAC55"/>
                    </a:gs>
                    <a:gs pos="100000">
                      <a:srgbClr val="88C005"/>
                    </a:gs>
                  </a:gsLst>
                  <a:lin ang="0" scaled="0"/>
                </a:gradFill>
                <a:latin typeface="Segoe UI Light" charset="0"/>
                <a:ea typeface="Segoe UI Light" charset="0"/>
                <a:cs typeface="Segoe UI Light" charset="0"/>
              </a:rPr>
              <a:t>Spatial Mapping</a:t>
            </a:r>
            <a:endParaRPr lang="en-US" sz="88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6906353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p:cNvPicPr>
          <p:nvPr>
            <p:ph idx="1"/>
            <a:videoFile r:link="rId1"/>
          </p:nvPr>
        </p:nvPicPr>
        <p:blipFill>
          <a:blip r:embed="rId4"/>
          <a:stretch>
            <a:fillRect/>
          </a:stretch>
        </p:blipFill>
        <p:spPr>
          <a:xfrm>
            <a:off x="-22225" y="-3175"/>
            <a:ext cx="12220754" cy="6850063"/>
          </a:xfrm>
          <a:prstGeom prst="rect">
            <a:avLst/>
          </a:prstGeom>
        </p:spPr>
      </p:pic>
    </p:spTree>
    <p:extLst>
      <p:ext uri="{BB962C8B-B14F-4D97-AF65-F5344CB8AC3E}">
        <p14:creationId xmlns:p14="http://schemas.microsoft.com/office/powerpoint/2010/main" val="10852235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4" name="TextBox 3"/>
          <p:cNvSpPr txBox="1"/>
          <p:nvPr/>
        </p:nvSpPr>
        <p:spPr>
          <a:xfrm>
            <a:off x="0" y="1600807"/>
            <a:ext cx="12192000" cy="3416320"/>
          </a:xfrm>
          <a:prstGeom prst="rect">
            <a:avLst/>
          </a:prstGeom>
          <a:noFill/>
        </p:spPr>
        <p:txBody>
          <a:bodyPr wrap="square" rtlCol="0">
            <a:spAutoFit/>
          </a:bodyPr>
          <a:lstStyle/>
          <a:p>
            <a:pPr algn="ctr"/>
            <a:r>
              <a:rPr lang="en-US" sz="5400" spc="-100" dirty="0">
                <a:solidFill>
                  <a:schemeClr val="bg1"/>
                </a:solidFill>
                <a:latin typeface="Segoe UI Light" charset="0"/>
                <a:ea typeface="Segoe UI Light" charset="0"/>
                <a:cs typeface="Segoe UI Light" charset="0"/>
              </a:rPr>
              <a:t>Objective</a:t>
            </a:r>
          </a:p>
          <a:p>
            <a:pPr algn="ctr"/>
            <a:endParaRPr lang="en-US" sz="5400" spc="-100" dirty="0">
              <a:solidFill>
                <a:schemeClr val="bg1"/>
              </a:solidFill>
              <a:latin typeface="Segoe UI Light" charset="0"/>
              <a:ea typeface="Segoe UI Light" charset="0"/>
              <a:cs typeface="Segoe UI Light" charset="0"/>
            </a:endParaRPr>
          </a:p>
          <a:p>
            <a:pPr algn="ct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Bring your real world into </a:t>
            </a:r>
            <a:b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br>
            <a:r>
              <a:rPr lang="en-US" sz="5400" spc="-100" dirty="0">
                <a:gradFill>
                  <a:gsLst>
                    <a:gs pos="0">
                      <a:srgbClr val="1C8FCC"/>
                    </a:gs>
                    <a:gs pos="54000">
                      <a:srgbClr val="5DAC55"/>
                    </a:gs>
                    <a:gs pos="100000">
                      <a:srgbClr val="88C005"/>
                    </a:gs>
                  </a:gsLst>
                  <a:lin ang="0" scaled="0"/>
                </a:gradFill>
                <a:latin typeface="Segoe UI Light" charset="0"/>
                <a:ea typeface="Segoe UI Light" charset="0"/>
                <a:cs typeface="Segoe UI Light" charset="0"/>
              </a:rPr>
              <a:t>the virtual world.</a:t>
            </a:r>
          </a:p>
        </p:txBody>
      </p:sp>
    </p:spTree>
    <p:extLst>
      <p:ext uri="{BB962C8B-B14F-4D97-AF65-F5344CB8AC3E}">
        <p14:creationId xmlns:p14="http://schemas.microsoft.com/office/powerpoint/2010/main" val="1650736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09053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Only the beginning</a:t>
            </a:r>
            <a:r>
              <a:rPr lang="is-I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a:t>
            </a:r>
            <a:endPar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endParaRPr>
          </a:p>
        </p:txBody>
      </p:sp>
    </p:spTree>
    <p:extLst>
      <p:ext uri="{BB962C8B-B14F-4D97-AF65-F5344CB8AC3E}">
        <p14:creationId xmlns:p14="http://schemas.microsoft.com/office/powerpoint/2010/main" val="1793488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1610927" y="2406410"/>
            <a:ext cx="3276090" cy="1963614"/>
          </a:xfrm>
          <a:prstGeom prst="rect">
            <a:avLst/>
          </a:prstGeom>
          <a:noFill/>
        </p:spPr>
        <p:txBody>
          <a:bodyPr wrap="none" rtlCol="0">
            <a:spAutoFit/>
          </a:bodyPr>
          <a:lstStyle/>
          <a:p>
            <a:pPr algn="r">
              <a:lnSpc>
                <a:spcPct val="80000"/>
              </a:lnSpc>
            </a:pPr>
            <a:r>
              <a:rPr lang="en-US" sz="7200" dirty="0">
                <a:solidFill>
                  <a:srgbClr val="FF4152"/>
                </a:solidFill>
                <a:latin typeface="Segoe UI Light" charset="0"/>
                <a:ea typeface="Segoe UI Light" charset="0"/>
                <a:cs typeface="Segoe UI Light" charset="0"/>
              </a:rPr>
              <a:t>Other</a:t>
            </a:r>
          </a:p>
          <a:p>
            <a:pPr algn="r">
              <a:lnSpc>
                <a:spcPct val="80000"/>
              </a:lnSpc>
            </a:pPr>
            <a:r>
              <a:rPr lang="en-US" sz="8000" dirty="0">
                <a:solidFill>
                  <a:srgbClr val="FF4152"/>
                </a:solidFill>
                <a:latin typeface="Segoe UI Light" charset="0"/>
                <a:ea typeface="Segoe UI Light" charset="0"/>
                <a:cs typeface="Segoe UI Light" charset="0"/>
              </a:rPr>
              <a:t>Toolkits</a:t>
            </a:r>
            <a:endParaRPr lang="en-US" sz="7200" dirty="0">
              <a:solidFill>
                <a:srgbClr val="FF4152"/>
              </a:solidFill>
              <a:latin typeface="Segoe UI Light" charset="0"/>
              <a:ea typeface="Segoe UI Light" charset="0"/>
              <a:cs typeface="Segoe UI Light" charset="0"/>
            </a:endParaRPr>
          </a:p>
        </p:txBody>
      </p:sp>
      <p:sp>
        <p:nvSpPr>
          <p:cNvPr id="5" name="TextBox 4"/>
          <p:cNvSpPr txBox="1"/>
          <p:nvPr/>
        </p:nvSpPr>
        <p:spPr>
          <a:xfrm>
            <a:off x="6656325" y="1181459"/>
            <a:ext cx="3571812" cy="4413516"/>
          </a:xfrm>
          <a:prstGeom prst="rect">
            <a:avLst/>
          </a:prstGeom>
          <a:noFill/>
        </p:spPr>
        <p:txBody>
          <a:bodyPr wrap="none" rtlCol="0">
            <a:spAutoFit/>
          </a:bodyPr>
          <a:lstStyle/>
          <a:p>
            <a:pPr>
              <a:lnSpc>
                <a:spcPct val="130000"/>
              </a:lnSpc>
            </a:pPr>
            <a:r>
              <a:rPr lang="en-US" sz="5400" dirty="0" err="1">
                <a:gradFill>
                  <a:gsLst>
                    <a:gs pos="0">
                      <a:srgbClr val="FF4152"/>
                    </a:gs>
                    <a:gs pos="54000">
                      <a:srgbClr val="FB763C"/>
                    </a:gs>
                    <a:gs pos="100000">
                      <a:srgbClr val="F6AD25"/>
                    </a:gs>
                  </a:gsLst>
                  <a:lin ang="0" scaled="0"/>
                </a:gradFill>
                <a:latin typeface="Segoe UI Light" charset="0"/>
                <a:ea typeface="Segoe UI Light" charset="0"/>
                <a:cs typeface="Segoe UI Light" charset="0"/>
              </a:rPr>
              <a:t>Fibrum</a:t>
            </a: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VSR</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Oculus SDK</a:t>
            </a:r>
          </a:p>
          <a:p>
            <a:pPr>
              <a:lnSpc>
                <a:spcPct val="130000"/>
              </a:lnSpc>
            </a:pPr>
            <a:r>
              <a:rPr lang="en-US" sz="54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Immerse</a:t>
            </a:r>
          </a:p>
        </p:txBody>
      </p:sp>
      <p:cxnSp>
        <p:nvCxnSpPr>
          <p:cNvPr id="6" name="Straight Connector 5"/>
          <p:cNvCxnSpPr/>
          <p:nvPr/>
        </p:nvCxnSpPr>
        <p:spPr>
          <a:xfrm>
            <a:off x="5747658" y="625423"/>
            <a:ext cx="0" cy="5525588"/>
          </a:xfrm>
          <a:prstGeom prst="line">
            <a:avLst/>
          </a:prstGeom>
          <a:ln w="28575">
            <a:solidFill>
              <a:srgbClr val="FD5C4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84889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TextBox 5"/>
          <p:cNvSpPr txBox="1"/>
          <p:nvPr/>
        </p:nvSpPr>
        <p:spPr>
          <a:xfrm>
            <a:off x="-424546" y="2448859"/>
            <a:ext cx="7909560" cy="1169551"/>
          </a:xfrm>
          <a:prstGeom prst="rect">
            <a:avLst/>
          </a:prstGeom>
          <a:noFill/>
        </p:spPr>
        <p:txBody>
          <a:bodyPr wrap="square" rtlCol="0">
            <a:spAutoFit/>
          </a:bodyPr>
          <a:lstStyle/>
          <a:p>
            <a:pPr algn="ctr">
              <a:lnSpc>
                <a:spcPts val="8400"/>
              </a:lnSpc>
            </a:pPr>
            <a:r>
              <a:rPr lang="en-US" sz="8800" spc="-100" dirty="0" err="1">
                <a:solidFill>
                  <a:schemeClr val="bg1"/>
                </a:solidFill>
                <a:latin typeface="Segoe UI Light" charset="0"/>
                <a:ea typeface="Segoe UI Light" charset="0"/>
                <a:cs typeface="Segoe UI Light" charset="0"/>
              </a:rPr>
              <a:t>VR+Future</a:t>
            </a:r>
            <a:endParaRPr lang="en-US" sz="8800" spc="-100" dirty="0">
              <a:solidFill>
                <a:schemeClr val="bg1"/>
              </a:solidFill>
              <a:latin typeface="Segoe UI Light" charset="0"/>
              <a:ea typeface="Segoe UI Light" charset="0"/>
              <a:cs typeface="Segoe UI Light" charset="0"/>
            </a:endParaRPr>
          </a:p>
        </p:txBody>
      </p:sp>
    </p:spTree>
    <p:extLst>
      <p:ext uri="{BB962C8B-B14F-4D97-AF65-F5344CB8AC3E}">
        <p14:creationId xmlns:p14="http://schemas.microsoft.com/office/powerpoint/2010/main" val="322481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366092"/>
            <a:ext cx="12192000" cy="1446550"/>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Thank you!</a:t>
            </a:r>
          </a:p>
        </p:txBody>
      </p:sp>
    </p:spTree>
    <p:extLst>
      <p:ext uri="{BB962C8B-B14F-4D97-AF65-F5344CB8AC3E}">
        <p14:creationId xmlns:p14="http://schemas.microsoft.com/office/powerpoint/2010/main" val="139409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282C34"/>
        </a:solidFill>
        <a:effectLst/>
      </p:bgPr>
    </p:bg>
    <p:spTree>
      <p:nvGrpSpPr>
        <p:cNvPr id="1" name=""/>
        <p:cNvGrpSpPr/>
        <p:nvPr/>
      </p:nvGrpSpPr>
      <p:grpSpPr>
        <a:xfrm>
          <a:off x="0" y="0"/>
          <a:ext cx="0" cy="0"/>
          <a:chOff x="0" y="0"/>
          <a:chExt cx="0" cy="0"/>
        </a:xfrm>
      </p:grpSpPr>
      <p:sp>
        <p:nvSpPr>
          <p:cNvPr id="3" name="TextBox 2"/>
          <p:cNvSpPr txBox="1"/>
          <p:nvPr/>
        </p:nvSpPr>
        <p:spPr>
          <a:xfrm>
            <a:off x="0" y="2028617"/>
            <a:ext cx="12192000" cy="2800767"/>
          </a:xfrm>
          <a:prstGeom prst="rect">
            <a:avLst/>
          </a:prstGeom>
          <a:noFill/>
        </p:spPr>
        <p:txBody>
          <a:bodyPr wrap="square" rtlCol="0">
            <a:spAutoFit/>
          </a:bodyPr>
          <a:lstStyle/>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Thoughts or</a:t>
            </a:r>
          </a:p>
          <a:p>
            <a:pPr algn="ctr"/>
            <a:r>
              <a:rPr lang="en-US" sz="8800" dirty="0">
                <a:gradFill>
                  <a:gsLst>
                    <a:gs pos="0">
                      <a:srgbClr val="FF4152"/>
                    </a:gs>
                    <a:gs pos="54000">
                      <a:srgbClr val="FB763C"/>
                    </a:gs>
                    <a:gs pos="100000">
                      <a:srgbClr val="F6AD25"/>
                    </a:gs>
                  </a:gsLst>
                  <a:lin ang="0" scaled="0"/>
                </a:gradFill>
                <a:latin typeface="Segoe UI Light" charset="0"/>
                <a:ea typeface="Segoe UI Light" charset="0"/>
                <a:cs typeface="Segoe UI Light" charset="0"/>
              </a:rPr>
              <a:t>Questions?</a:t>
            </a:r>
          </a:p>
        </p:txBody>
      </p:sp>
    </p:spTree>
    <p:extLst>
      <p:ext uri="{BB962C8B-B14F-4D97-AF65-F5344CB8AC3E}">
        <p14:creationId xmlns:p14="http://schemas.microsoft.com/office/powerpoint/2010/main" val="13437681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2Ytd12d6qNw"/>
          <p:cNvPicPr>
            <a:picLocks noRot="1" noChangeAspect="1"/>
          </p:cNvPicPr>
          <p:nvPr>
            <a:videoFile r:link="rId1"/>
          </p:nvPr>
        </p:nvPicPr>
        <p:blipFill>
          <a:blip r:embed="rId4"/>
          <a:stretch>
            <a:fillRect/>
          </a:stretch>
        </p:blipFill>
        <p:spPr>
          <a:xfrm>
            <a:off x="134131" y="0"/>
            <a:ext cx="11923736" cy="6858000"/>
          </a:xfrm>
          <a:prstGeom prst="rect">
            <a:avLst/>
          </a:prstGeom>
        </p:spPr>
      </p:pic>
    </p:spTree>
    <p:extLst>
      <p:ext uri="{BB962C8B-B14F-4D97-AF65-F5344CB8AC3E}">
        <p14:creationId xmlns:p14="http://schemas.microsoft.com/office/powerpoint/2010/main" val="3984918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700528"/>
            <a:ext cx="5402441" cy="1361911"/>
          </a:xfrm>
          <a:prstGeom prst="rect">
            <a:avLst/>
          </a:prstGeom>
          <a:noFill/>
        </p:spPr>
        <p:txBody>
          <a:bodyPr wrap="none" rtlCol="0">
            <a:spAutoFit/>
          </a:bodyPr>
          <a:lstStyle/>
          <a:p>
            <a:pPr>
              <a:lnSpc>
                <a:spcPts val="9860"/>
              </a:lnSpc>
            </a:pPr>
            <a:r>
              <a:rPr lang="en-US" sz="8800" dirty="0">
                <a:solidFill>
                  <a:srgbClr val="F0B908"/>
                </a:solidFill>
                <a:latin typeface="Segoe UI Light" charset="0"/>
                <a:ea typeface="Segoe UI Light" charset="0"/>
                <a:cs typeface="Segoe UI Light" charset="0"/>
              </a:rPr>
              <a:t>Data Glove</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1985</a:t>
            </a:r>
          </a:p>
        </p:txBody>
      </p:sp>
    </p:spTree>
    <p:extLst>
      <p:ext uri="{BB962C8B-B14F-4D97-AF65-F5344CB8AC3E}">
        <p14:creationId xmlns:p14="http://schemas.microsoft.com/office/powerpoint/2010/main" val="688085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5" name="TextBox 4"/>
          <p:cNvSpPr txBox="1"/>
          <p:nvPr/>
        </p:nvSpPr>
        <p:spPr>
          <a:xfrm>
            <a:off x="529047" y="2895495"/>
            <a:ext cx="5172057" cy="2246769"/>
          </a:xfrm>
          <a:prstGeom prst="rect">
            <a:avLst/>
          </a:prstGeom>
          <a:noFill/>
        </p:spPr>
        <p:txBody>
          <a:bodyPr wrap="none" rtlCol="0">
            <a:spAutoFit/>
          </a:bodyPr>
          <a:lstStyle/>
          <a:p>
            <a:pPr>
              <a:lnSpc>
                <a:spcPts val="8400"/>
              </a:lnSpc>
            </a:pPr>
            <a:r>
              <a:rPr lang="en-US" sz="8800" spc="-100" dirty="0">
                <a:solidFill>
                  <a:srgbClr val="F0B908"/>
                </a:solidFill>
                <a:latin typeface="Segoe UI Light" charset="0"/>
                <a:ea typeface="Segoe UI Light" charset="0"/>
                <a:cs typeface="Segoe UI Light" charset="0"/>
              </a:rPr>
              <a:t>Nintendo</a:t>
            </a:r>
          </a:p>
          <a:p>
            <a:pPr>
              <a:lnSpc>
                <a:spcPts val="8400"/>
              </a:lnSpc>
            </a:pPr>
            <a:r>
              <a:rPr lang="en-US" sz="8800" spc="-100" dirty="0">
                <a:solidFill>
                  <a:srgbClr val="F0B908"/>
                </a:solidFill>
                <a:latin typeface="Segoe UI Light" charset="0"/>
                <a:ea typeface="Segoe UI Light" charset="0"/>
                <a:cs typeface="Segoe UI Light" charset="0"/>
              </a:rPr>
              <a:t>Virtual Boy</a:t>
            </a:r>
          </a:p>
        </p:txBody>
      </p:sp>
      <p:sp>
        <p:nvSpPr>
          <p:cNvPr id="6" name="TextBox 5"/>
          <p:cNvSpPr txBox="1"/>
          <p:nvPr/>
        </p:nvSpPr>
        <p:spPr>
          <a:xfrm>
            <a:off x="529047" y="2060827"/>
            <a:ext cx="1402948" cy="769441"/>
          </a:xfrm>
          <a:prstGeom prst="rect">
            <a:avLst/>
          </a:prstGeom>
          <a:noFill/>
        </p:spPr>
        <p:txBody>
          <a:bodyPr wrap="none" rtlCol="0">
            <a:spAutoFit/>
          </a:bodyPr>
          <a:lstStyle/>
          <a:p>
            <a:r>
              <a:rPr lang="en-US" sz="4400" dirty="0">
                <a:solidFill>
                  <a:srgbClr val="78B5B1"/>
                </a:solidFill>
                <a:latin typeface="Segoe UI" charset="0"/>
                <a:ea typeface="Segoe UI" charset="0"/>
                <a:cs typeface="Segoe UI" charset="0"/>
              </a:rPr>
              <a:t>1978</a:t>
            </a:r>
          </a:p>
        </p:txBody>
      </p:sp>
    </p:spTree>
    <p:extLst>
      <p:ext uri="{BB962C8B-B14F-4D97-AF65-F5344CB8AC3E}">
        <p14:creationId xmlns:p14="http://schemas.microsoft.com/office/powerpoint/2010/main" val="1240013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a:videoFile r:link="rId1"/>
          </p:nvPr>
        </p:nvPicPr>
        <p:blipFill>
          <a:blip r:embed="rId4"/>
          <a:stretch>
            <a:fillRect/>
          </a:stretch>
        </p:blipFill>
        <p:spPr>
          <a:xfrm>
            <a:off x="-7188" y="1588"/>
            <a:ext cx="12205538" cy="6857591"/>
          </a:xfrm>
          <a:prstGeom prst="rect">
            <a:avLst/>
          </a:prstGeom>
        </p:spPr>
      </p:pic>
    </p:spTree>
    <p:extLst>
      <p:ext uri="{BB962C8B-B14F-4D97-AF65-F5344CB8AC3E}">
        <p14:creationId xmlns:p14="http://schemas.microsoft.com/office/powerpoint/2010/main" val="99209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10816</TotalTime>
  <Words>2203</Words>
  <Application>Microsoft Office PowerPoint</Application>
  <PresentationFormat>Widescreen</PresentationFormat>
  <Paragraphs>314</Paragraphs>
  <Slides>59</Slides>
  <Notes>59</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Segoe UI</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Robby Ingebretsen</dc:creator>
  <cp:lastModifiedBy>Justin Garrett</cp:lastModifiedBy>
  <cp:revision>47</cp:revision>
  <dcterms:created xsi:type="dcterms:W3CDTF">2016-07-28T16:17:13Z</dcterms:created>
  <dcterms:modified xsi:type="dcterms:W3CDTF">2016-08-30T16:19:15Z</dcterms:modified>
</cp:coreProperties>
</file>